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3"/>
  </p:notesMasterIdLst>
  <p:sldIdLst>
    <p:sldId id="256" r:id="rId5"/>
    <p:sldId id="270" r:id="rId6"/>
    <p:sldId id="271" r:id="rId7"/>
    <p:sldId id="274" r:id="rId8"/>
    <p:sldId id="275" r:id="rId9"/>
    <p:sldId id="276" r:id="rId10"/>
    <p:sldId id="277" r:id="rId11"/>
    <p:sldId id="272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499"/>
    <a:srgbClr val="41B6E6"/>
    <a:srgbClr val="005EB8"/>
    <a:srgbClr val="003087"/>
    <a:srgbClr val="002D88"/>
    <a:srgbClr val="320073"/>
    <a:srgbClr val="8C1237"/>
    <a:srgbClr val="B11F74"/>
    <a:srgbClr val="F08C00"/>
    <a:srgbClr val="00963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E167F8-9969-4995-93EC-B40FA7CCBCBC}" type="doc">
      <dgm:prSet loTypeId="urn:microsoft.com/office/officeart/2005/8/layout/hierarchy1" loCatId="hierarchy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GB"/>
        </a:p>
      </dgm:t>
    </dgm:pt>
    <dgm:pt modelId="{6E00E327-8B78-44B0-B3EA-9E93A577F579}">
      <dgm:prSet phldrT="[Text]" phldr="0"/>
      <dgm:spPr/>
      <dgm:t>
        <a:bodyPr/>
        <a:lstStyle/>
        <a:p>
          <a:r>
            <a:rPr lang="en-GB" dirty="0"/>
            <a:t>B8c</a:t>
          </a:r>
        </a:p>
        <a:p>
          <a:r>
            <a:rPr lang="en-GB" dirty="0"/>
            <a:t>Head of IPC</a:t>
          </a:r>
        </a:p>
        <a:p>
          <a:r>
            <a:rPr lang="en-GB" dirty="0"/>
            <a:t>WTE 1.0</a:t>
          </a:r>
        </a:p>
        <a:p>
          <a:r>
            <a:rPr lang="en-GB" dirty="0"/>
            <a:t>Emma Mills</a:t>
          </a:r>
        </a:p>
      </dgm:t>
    </dgm:pt>
    <dgm:pt modelId="{E77182D7-D2A5-4FA3-AB51-5CB14C0FC496}" type="parTrans" cxnId="{46EEE464-7E4D-4E05-9463-9923635471E2}">
      <dgm:prSet/>
      <dgm:spPr/>
      <dgm:t>
        <a:bodyPr/>
        <a:lstStyle/>
        <a:p>
          <a:endParaRPr lang="en-GB"/>
        </a:p>
      </dgm:t>
    </dgm:pt>
    <dgm:pt modelId="{369D350F-7813-4F1C-B9B2-1F940080DD87}" type="sibTrans" cxnId="{46EEE464-7E4D-4E05-9463-9923635471E2}">
      <dgm:prSet/>
      <dgm:spPr/>
      <dgm:t>
        <a:bodyPr/>
        <a:lstStyle/>
        <a:p>
          <a:endParaRPr lang="en-GB"/>
        </a:p>
      </dgm:t>
    </dgm:pt>
    <dgm:pt modelId="{F27DB027-DB8E-497C-8B71-F9153B9E8D7F}">
      <dgm:prSet phldrT="[Text]" phldr="0"/>
      <dgm:spPr/>
      <dgm:t>
        <a:bodyPr/>
        <a:lstStyle/>
        <a:p>
          <a:r>
            <a:rPr lang="en-GB" dirty="0"/>
            <a:t>B8b</a:t>
          </a:r>
        </a:p>
        <a:p>
          <a:r>
            <a:rPr lang="en-GB" dirty="0"/>
            <a:t> Health Protection nurse</a:t>
          </a:r>
        </a:p>
        <a:p>
          <a:r>
            <a:rPr lang="en-GB" dirty="0"/>
            <a:t>Suffolk</a:t>
          </a:r>
        </a:p>
        <a:p>
          <a:r>
            <a:rPr lang="en-GB" dirty="0"/>
            <a:t>WTE 0.6</a:t>
          </a:r>
        </a:p>
        <a:p>
          <a:r>
            <a:rPr lang="en-GB" dirty="0"/>
            <a:t>Tracey Sharpe</a:t>
          </a:r>
        </a:p>
      </dgm:t>
    </dgm:pt>
    <dgm:pt modelId="{425F65DC-7023-4E3F-9700-66CFA832488C}" type="parTrans" cxnId="{48C8155C-9691-4882-9110-7EE83512852B}">
      <dgm:prSet/>
      <dgm:spPr/>
      <dgm:t>
        <a:bodyPr/>
        <a:lstStyle/>
        <a:p>
          <a:endParaRPr lang="en-GB"/>
        </a:p>
      </dgm:t>
    </dgm:pt>
    <dgm:pt modelId="{CFE36B68-BB8C-460E-BC61-0ABE7B4145C2}" type="sibTrans" cxnId="{48C8155C-9691-4882-9110-7EE83512852B}">
      <dgm:prSet/>
      <dgm:spPr/>
      <dgm:t>
        <a:bodyPr/>
        <a:lstStyle/>
        <a:p>
          <a:endParaRPr lang="en-GB"/>
        </a:p>
      </dgm:t>
    </dgm:pt>
    <dgm:pt modelId="{B9E32FF0-10FD-46DA-B0BF-944202C09AA0}">
      <dgm:prSet phldrT="[Text]" phldr="0"/>
      <dgm:spPr/>
      <dgm:t>
        <a:bodyPr/>
        <a:lstStyle/>
        <a:p>
          <a:r>
            <a:rPr lang="en-GB" dirty="0"/>
            <a:t>B8a </a:t>
          </a:r>
        </a:p>
        <a:p>
          <a:r>
            <a:rPr lang="en-GB" dirty="0"/>
            <a:t>Senior IPC nurse</a:t>
          </a:r>
        </a:p>
        <a:p>
          <a:r>
            <a:rPr lang="en-GB" dirty="0"/>
            <a:t>WTE 1.0</a:t>
          </a:r>
        </a:p>
        <a:p>
          <a:r>
            <a:rPr lang="en-GB" dirty="0"/>
            <a:t>Norfolk </a:t>
          </a:r>
        </a:p>
        <a:p>
          <a:r>
            <a:rPr lang="en-GB" dirty="0"/>
            <a:t>Abbie Colvin </a:t>
          </a:r>
        </a:p>
      </dgm:t>
    </dgm:pt>
    <dgm:pt modelId="{7A9B3F0B-9988-4D84-B53B-79BA757C361B}" type="parTrans" cxnId="{A45C28B8-2DD9-4518-8E64-0AD20DDFBC02}">
      <dgm:prSet/>
      <dgm:spPr/>
      <dgm:t>
        <a:bodyPr/>
        <a:lstStyle/>
        <a:p>
          <a:endParaRPr lang="en-GB"/>
        </a:p>
      </dgm:t>
    </dgm:pt>
    <dgm:pt modelId="{D782EC0A-2EE8-4A5A-B6CE-938A1914FDCE}" type="sibTrans" cxnId="{A45C28B8-2DD9-4518-8E64-0AD20DDFBC02}">
      <dgm:prSet/>
      <dgm:spPr/>
      <dgm:t>
        <a:bodyPr/>
        <a:lstStyle/>
        <a:p>
          <a:endParaRPr lang="en-GB"/>
        </a:p>
      </dgm:t>
    </dgm:pt>
    <dgm:pt modelId="{9FA37C6A-6A63-467E-AEC9-2AB8082C5FBB}">
      <dgm:prSet phldrT="[Text]" phldr="0"/>
      <dgm:spPr/>
      <dgm:t>
        <a:bodyPr/>
        <a:lstStyle/>
        <a:p>
          <a:r>
            <a:rPr lang="en-GB" dirty="0"/>
            <a:t>B8a </a:t>
          </a:r>
        </a:p>
        <a:p>
          <a:r>
            <a:rPr lang="en-GB" dirty="0"/>
            <a:t>Senior IPC nurse</a:t>
          </a:r>
        </a:p>
        <a:p>
          <a:r>
            <a:rPr lang="en-GB" dirty="0"/>
            <a:t>WTE 1.0</a:t>
          </a:r>
        </a:p>
        <a:p>
          <a:r>
            <a:rPr lang="en-GB" dirty="0"/>
            <a:t>Suffolk</a:t>
          </a:r>
        </a:p>
        <a:p>
          <a:r>
            <a:rPr lang="en-GB" dirty="0"/>
            <a:t>Marje Naz</a:t>
          </a:r>
        </a:p>
      </dgm:t>
    </dgm:pt>
    <dgm:pt modelId="{C8340EF7-F6DB-47C6-BBD1-B974525FACB9}" type="parTrans" cxnId="{4FAD2727-AE39-4522-A939-B17472850074}">
      <dgm:prSet/>
      <dgm:spPr/>
      <dgm:t>
        <a:bodyPr/>
        <a:lstStyle/>
        <a:p>
          <a:endParaRPr lang="en-GB"/>
        </a:p>
      </dgm:t>
    </dgm:pt>
    <dgm:pt modelId="{895B54FF-8CB4-4A55-9CE5-A9AD11A8B49A}" type="sibTrans" cxnId="{4FAD2727-AE39-4522-A939-B17472850074}">
      <dgm:prSet/>
      <dgm:spPr/>
      <dgm:t>
        <a:bodyPr/>
        <a:lstStyle/>
        <a:p>
          <a:endParaRPr lang="en-GB"/>
        </a:p>
      </dgm:t>
    </dgm:pt>
    <dgm:pt modelId="{3CE9E4AA-59D2-49CA-8847-5FF2EE039260}">
      <dgm:prSet/>
      <dgm:spPr/>
      <dgm:t>
        <a:bodyPr/>
        <a:lstStyle/>
        <a:p>
          <a:r>
            <a:rPr lang="en-GB" dirty="0"/>
            <a:t>B8b </a:t>
          </a:r>
        </a:p>
        <a:p>
          <a:r>
            <a:rPr lang="en-GB" dirty="0"/>
            <a:t>Health Protection nurse</a:t>
          </a:r>
        </a:p>
        <a:p>
          <a:r>
            <a:rPr lang="en-GB" dirty="0"/>
            <a:t>Norfolk</a:t>
          </a:r>
        </a:p>
        <a:p>
          <a:r>
            <a:rPr lang="en-GB" dirty="0"/>
            <a:t>WTE 1.0 (</a:t>
          </a:r>
          <a:r>
            <a:rPr lang="en-GB"/>
            <a:t>0.5 ICB)</a:t>
          </a:r>
          <a:endParaRPr lang="en-GB" dirty="0"/>
        </a:p>
        <a:p>
          <a:r>
            <a:rPr lang="en-GB" dirty="0"/>
            <a:t>Rowan Slowther</a:t>
          </a:r>
        </a:p>
      </dgm:t>
    </dgm:pt>
    <dgm:pt modelId="{69B4CC2F-544C-47A5-A9C6-382305AE66B7}" type="parTrans" cxnId="{0E3B11F8-85D0-4D62-8F75-F12FAE9DB33B}">
      <dgm:prSet/>
      <dgm:spPr/>
      <dgm:t>
        <a:bodyPr/>
        <a:lstStyle/>
        <a:p>
          <a:endParaRPr lang="en-GB"/>
        </a:p>
      </dgm:t>
    </dgm:pt>
    <dgm:pt modelId="{EDA59A2B-FB5E-4061-8B6F-6BD8AD7BD6B0}" type="sibTrans" cxnId="{0E3B11F8-85D0-4D62-8F75-F12FAE9DB33B}">
      <dgm:prSet/>
      <dgm:spPr/>
      <dgm:t>
        <a:bodyPr/>
        <a:lstStyle/>
        <a:p>
          <a:endParaRPr lang="en-GB"/>
        </a:p>
      </dgm:t>
    </dgm:pt>
    <dgm:pt modelId="{2BA17A7A-09AD-4771-89CE-E899CF2EF7E8}" type="pres">
      <dgm:prSet presAssocID="{0AE167F8-9969-4995-93EC-B40FA7CCBCBC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3417BFF8-1CD3-4DB5-B168-308A5876C85F}" type="pres">
      <dgm:prSet presAssocID="{6E00E327-8B78-44B0-B3EA-9E93A577F579}" presName="hierRoot1" presStyleCnt="0"/>
      <dgm:spPr/>
    </dgm:pt>
    <dgm:pt modelId="{BEF35F5C-106E-4953-AD37-D48451287ED6}" type="pres">
      <dgm:prSet presAssocID="{6E00E327-8B78-44B0-B3EA-9E93A577F579}" presName="composite" presStyleCnt="0"/>
      <dgm:spPr/>
    </dgm:pt>
    <dgm:pt modelId="{0DBAA88B-F940-466D-96D4-FC41928B57B5}" type="pres">
      <dgm:prSet presAssocID="{6E00E327-8B78-44B0-B3EA-9E93A577F579}" presName="background" presStyleLbl="node0" presStyleIdx="0" presStyleCnt="1"/>
      <dgm:spPr/>
    </dgm:pt>
    <dgm:pt modelId="{D6C9D07A-8A6D-4BAB-AD07-96B42176504C}" type="pres">
      <dgm:prSet presAssocID="{6E00E327-8B78-44B0-B3EA-9E93A577F579}" presName="text" presStyleLbl="fgAcc0" presStyleIdx="0" presStyleCnt="1" custLinFactNeighborX="-2065" custLinFactNeighborY="-3903">
        <dgm:presLayoutVars>
          <dgm:chPref val="3"/>
        </dgm:presLayoutVars>
      </dgm:prSet>
      <dgm:spPr/>
    </dgm:pt>
    <dgm:pt modelId="{7E283002-4AD5-46D1-A8C0-FE694BD968B3}" type="pres">
      <dgm:prSet presAssocID="{6E00E327-8B78-44B0-B3EA-9E93A577F579}" presName="hierChild2" presStyleCnt="0"/>
      <dgm:spPr/>
    </dgm:pt>
    <dgm:pt modelId="{A66E2B17-26A8-4D9B-9AB6-50700E702C7A}" type="pres">
      <dgm:prSet presAssocID="{69B4CC2F-544C-47A5-A9C6-382305AE66B7}" presName="Name10" presStyleLbl="parChTrans1D2" presStyleIdx="0" presStyleCnt="4"/>
      <dgm:spPr/>
    </dgm:pt>
    <dgm:pt modelId="{7918EF8E-82A2-43F6-8233-5824F68DE06E}" type="pres">
      <dgm:prSet presAssocID="{3CE9E4AA-59D2-49CA-8847-5FF2EE039260}" presName="hierRoot2" presStyleCnt="0"/>
      <dgm:spPr/>
    </dgm:pt>
    <dgm:pt modelId="{F13B60CC-5151-4BA7-90E5-1BB3A379151D}" type="pres">
      <dgm:prSet presAssocID="{3CE9E4AA-59D2-49CA-8847-5FF2EE039260}" presName="composite2" presStyleCnt="0"/>
      <dgm:spPr/>
    </dgm:pt>
    <dgm:pt modelId="{C2E7B044-C3C4-476A-883B-F288FF2C90B7}" type="pres">
      <dgm:prSet presAssocID="{3CE9E4AA-59D2-49CA-8847-5FF2EE039260}" presName="background2" presStyleLbl="node2" presStyleIdx="0" presStyleCnt="4"/>
      <dgm:spPr>
        <a:solidFill>
          <a:schemeClr val="accent1"/>
        </a:solidFill>
      </dgm:spPr>
    </dgm:pt>
    <dgm:pt modelId="{DA2C0E14-3327-4041-B971-58DB874019A3}" type="pres">
      <dgm:prSet presAssocID="{3CE9E4AA-59D2-49CA-8847-5FF2EE039260}" presName="text2" presStyleLbl="fgAcc2" presStyleIdx="0" presStyleCnt="4">
        <dgm:presLayoutVars>
          <dgm:chPref val="3"/>
        </dgm:presLayoutVars>
      </dgm:prSet>
      <dgm:spPr/>
    </dgm:pt>
    <dgm:pt modelId="{8DB375F4-728A-42EB-BAF4-48EBACC71BE5}" type="pres">
      <dgm:prSet presAssocID="{3CE9E4AA-59D2-49CA-8847-5FF2EE039260}" presName="hierChild3" presStyleCnt="0"/>
      <dgm:spPr/>
    </dgm:pt>
    <dgm:pt modelId="{4726D8F6-B4BB-4771-8C42-31B559C4F2E0}" type="pres">
      <dgm:prSet presAssocID="{425F65DC-7023-4E3F-9700-66CFA832488C}" presName="Name10" presStyleLbl="parChTrans1D2" presStyleIdx="1" presStyleCnt="4"/>
      <dgm:spPr/>
    </dgm:pt>
    <dgm:pt modelId="{A98FF9BA-B858-4BCF-A3B0-E9A1256A6AB4}" type="pres">
      <dgm:prSet presAssocID="{F27DB027-DB8E-497C-8B71-F9153B9E8D7F}" presName="hierRoot2" presStyleCnt="0"/>
      <dgm:spPr/>
    </dgm:pt>
    <dgm:pt modelId="{698272A4-AC5B-4473-A690-876F0503A25E}" type="pres">
      <dgm:prSet presAssocID="{F27DB027-DB8E-497C-8B71-F9153B9E8D7F}" presName="composite2" presStyleCnt="0"/>
      <dgm:spPr/>
    </dgm:pt>
    <dgm:pt modelId="{DD9AB9E9-D472-4162-8927-E50BDDDD71DE}" type="pres">
      <dgm:prSet presAssocID="{F27DB027-DB8E-497C-8B71-F9153B9E8D7F}" presName="background2" presStyleLbl="node2" presStyleIdx="1" presStyleCnt="4"/>
      <dgm:spPr>
        <a:solidFill>
          <a:schemeClr val="accent1"/>
        </a:solidFill>
      </dgm:spPr>
    </dgm:pt>
    <dgm:pt modelId="{E5568B6E-02E9-4B18-932D-E6D5C3290614}" type="pres">
      <dgm:prSet presAssocID="{F27DB027-DB8E-497C-8B71-F9153B9E8D7F}" presName="text2" presStyleLbl="fgAcc2" presStyleIdx="1" presStyleCnt="4">
        <dgm:presLayoutVars>
          <dgm:chPref val="3"/>
        </dgm:presLayoutVars>
      </dgm:prSet>
      <dgm:spPr/>
    </dgm:pt>
    <dgm:pt modelId="{4BA81CAA-0C61-4774-960C-A47471BA3AC9}" type="pres">
      <dgm:prSet presAssocID="{F27DB027-DB8E-497C-8B71-F9153B9E8D7F}" presName="hierChild3" presStyleCnt="0"/>
      <dgm:spPr/>
    </dgm:pt>
    <dgm:pt modelId="{367C562A-183B-4BB3-8D70-99C8C7DEDBBE}" type="pres">
      <dgm:prSet presAssocID="{7A9B3F0B-9988-4D84-B53B-79BA757C361B}" presName="Name10" presStyleLbl="parChTrans1D2" presStyleIdx="2" presStyleCnt="4"/>
      <dgm:spPr/>
    </dgm:pt>
    <dgm:pt modelId="{C3FB1C66-FFB6-4C9F-92F8-0F21CB2A9EA2}" type="pres">
      <dgm:prSet presAssocID="{B9E32FF0-10FD-46DA-B0BF-944202C09AA0}" presName="hierRoot2" presStyleCnt="0"/>
      <dgm:spPr/>
    </dgm:pt>
    <dgm:pt modelId="{B5A5C75B-61D3-4D10-9D25-D23EEB11F7EF}" type="pres">
      <dgm:prSet presAssocID="{B9E32FF0-10FD-46DA-B0BF-944202C09AA0}" presName="composite2" presStyleCnt="0"/>
      <dgm:spPr/>
    </dgm:pt>
    <dgm:pt modelId="{AC5DDD94-21B9-4107-BE1E-204829D86392}" type="pres">
      <dgm:prSet presAssocID="{B9E32FF0-10FD-46DA-B0BF-944202C09AA0}" presName="background2" presStyleLbl="node2" presStyleIdx="2" presStyleCnt="4"/>
      <dgm:spPr>
        <a:solidFill>
          <a:schemeClr val="accent1"/>
        </a:solidFill>
      </dgm:spPr>
    </dgm:pt>
    <dgm:pt modelId="{F03BEB1A-2ED2-43CA-B52E-A46307FCC8B1}" type="pres">
      <dgm:prSet presAssocID="{B9E32FF0-10FD-46DA-B0BF-944202C09AA0}" presName="text2" presStyleLbl="fgAcc2" presStyleIdx="2" presStyleCnt="4">
        <dgm:presLayoutVars>
          <dgm:chPref val="3"/>
        </dgm:presLayoutVars>
      </dgm:prSet>
      <dgm:spPr/>
    </dgm:pt>
    <dgm:pt modelId="{0190993E-A17A-4180-81E1-A37CA2649484}" type="pres">
      <dgm:prSet presAssocID="{B9E32FF0-10FD-46DA-B0BF-944202C09AA0}" presName="hierChild3" presStyleCnt="0"/>
      <dgm:spPr/>
    </dgm:pt>
    <dgm:pt modelId="{C6CA39FC-8D1B-47FC-9B8C-0E89934F5AD1}" type="pres">
      <dgm:prSet presAssocID="{C8340EF7-F6DB-47C6-BBD1-B974525FACB9}" presName="Name10" presStyleLbl="parChTrans1D2" presStyleIdx="3" presStyleCnt="4"/>
      <dgm:spPr/>
    </dgm:pt>
    <dgm:pt modelId="{3EC5757B-577B-4F29-8091-A010F078C141}" type="pres">
      <dgm:prSet presAssocID="{9FA37C6A-6A63-467E-AEC9-2AB8082C5FBB}" presName="hierRoot2" presStyleCnt="0"/>
      <dgm:spPr/>
    </dgm:pt>
    <dgm:pt modelId="{72385513-61CC-4EED-A5D1-EC01959151E2}" type="pres">
      <dgm:prSet presAssocID="{9FA37C6A-6A63-467E-AEC9-2AB8082C5FBB}" presName="composite2" presStyleCnt="0"/>
      <dgm:spPr/>
    </dgm:pt>
    <dgm:pt modelId="{B997C6BE-257F-4B73-9892-9B5C4E96B0AA}" type="pres">
      <dgm:prSet presAssocID="{9FA37C6A-6A63-467E-AEC9-2AB8082C5FBB}" presName="background2" presStyleLbl="node2" presStyleIdx="3" presStyleCnt="4"/>
      <dgm:spPr>
        <a:solidFill>
          <a:schemeClr val="accent1"/>
        </a:solidFill>
      </dgm:spPr>
    </dgm:pt>
    <dgm:pt modelId="{447BEF97-9346-4B64-852A-F2898F8B8061}" type="pres">
      <dgm:prSet presAssocID="{9FA37C6A-6A63-467E-AEC9-2AB8082C5FBB}" presName="text2" presStyleLbl="fgAcc2" presStyleIdx="3" presStyleCnt="4">
        <dgm:presLayoutVars>
          <dgm:chPref val="3"/>
        </dgm:presLayoutVars>
      </dgm:prSet>
      <dgm:spPr/>
    </dgm:pt>
    <dgm:pt modelId="{DA9B5FAA-B194-4A89-9014-D3D15D8D0559}" type="pres">
      <dgm:prSet presAssocID="{9FA37C6A-6A63-467E-AEC9-2AB8082C5FBB}" presName="hierChild3" presStyleCnt="0"/>
      <dgm:spPr/>
    </dgm:pt>
  </dgm:ptLst>
  <dgm:cxnLst>
    <dgm:cxn modelId="{4FAD2727-AE39-4522-A939-B17472850074}" srcId="{6E00E327-8B78-44B0-B3EA-9E93A577F579}" destId="{9FA37C6A-6A63-467E-AEC9-2AB8082C5FBB}" srcOrd="3" destOrd="0" parTransId="{C8340EF7-F6DB-47C6-BBD1-B974525FACB9}" sibTransId="{895B54FF-8CB4-4A55-9CE5-A9AD11A8B49A}"/>
    <dgm:cxn modelId="{E1ADDF39-9DBA-4D39-B9D9-21DDAACAD436}" type="presOf" srcId="{7A9B3F0B-9988-4D84-B53B-79BA757C361B}" destId="{367C562A-183B-4BB3-8D70-99C8C7DEDBBE}" srcOrd="0" destOrd="0" presId="urn:microsoft.com/office/officeart/2005/8/layout/hierarchy1"/>
    <dgm:cxn modelId="{48C8155C-9691-4882-9110-7EE83512852B}" srcId="{6E00E327-8B78-44B0-B3EA-9E93A577F579}" destId="{F27DB027-DB8E-497C-8B71-F9153B9E8D7F}" srcOrd="1" destOrd="0" parTransId="{425F65DC-7023-4E3F-9700-66CFA832488C}" sibTransId="{CFE36B68-BB8C-460E-BC61-0ABE7B4145C2}"/>
    <dgm:cxn modelId="{DA767A42-E326-4361-8233-68A0FE1C9F44}" type="presOf" srcId="{6E00E327-8B78-44B0-B3EA-9E93A577F579}" destId="{D6C9D07A-8A6D-4BAB-AD07-96B42176504C}" srcOrd="0" destOrd="0" presId="urn:microsoft.com/office/officeart/2005/8/layout/hierarchy1"/>
    <dgm:cxn modelId="{46EEE464-7E4D-4E05-9463-9923635471E2}" srcId="{0AE167F8-9969-4995-93EC-B40FA7CCBCBC}" destId="{6E00E327-8B78-44B0-B3EA-9E93A577F579}" srcOrd="0" destOrd="0" parTransId="{E77182D7-D2A5-4FA3-AB51-5CB14C0FC496}" sibTransId="{369D350F-7813-4F1C-B9B2-1F940080DD87}"/>
    <dgm:cxn modelId="{9A403550-461A-4EE0-9F1E-8AF216E4EA5C}" type="presOf" srcId="{0AE167F8-9969-4995-93EC-B40FA7CCBCBC}" destId="{2BA17A7A-09AD-4771-89CE-E899CF2EF7E8}" srcOrd="0" destOrd="0" presId="urn:microsoft.com/office/officeart/2005/8/layout/hierarchy1"/>
    <dgm:cxn modelId="{F3FD9781-5E88-4627-BD00-D68F51D34B72}" type="presOf" srcId="{F27DB027-DB8E-497C-8B71-F9153B9E8D7F}" destId="{E5568B6E-02E9-4B18-932D-E6D5C3290614}" srcOrd="0" destOrd="0" presId="urn:microsoft.com/office/officeart/2005/8/layout/hierarchy1"/>
    <dgm:cxn modelId="{50A85690-C631-4EBD-8277-61A100E8D37F}" type="presOf" srcId="{B9E32FF0-10FD-46DA-B0BF-944202C09AA0}" destId="{F03BEB1A-2ED2-43CA-B52E-A46307FCC8B1}" srcOrd="0" destOrd="0" presId="urn:microsoft.com/office/officeart/2005/8/layout/hierarchy1"/>
    <dgm:cxn modelId="{22E48F93-4267-40EC-A6F2-85EF5DA462DA}" type="presOf" srcId="{3CE9E4AA-59D2-49CA-8847-5FF2EE039260}" destId="{DA2C0E14-3327-4041-B971-58DB874019A3}" srcOrd="0" destOrd="0" presId="urn:microsoft.com/office/officeart/2005/8/layout/hierarchy1"/>
    <dgm:cxn modelId="{A6F31096-0EF6-41EB-8843-F7932D7FD278}" type="presOf" srcId="{425F65DC-7023-4E3F-9700-66CFA832488C}" destId="{4726D8F6-B4BB-4771-8C42-31B559C4F2E0}" srcOrd="0" destOrd="0" presId="urn:microsoft.com/office/officeart/2005/8/layout/hierarchy1"/>
    <dgm:cxn modelId="{A45C28B8-2DD9-4518-8E64-0AD20DDFBC02}" srcId="{6E00E327-8B78-44B0-B3EA-9E93A577F579}" destId="{B9E32FF0-10FD-46DA-B0BF-944202C09AA0}" srcOrd="2" destOrd="0" parTransId="{7A9B3F0B-9988-4D84-B53B-79BA757C361B}" sibTransId="{D782EC0A-2EE8-4A5A-B6CE-938A1914FDCE}"/>
    <dgm:cxn modelId="{D084A7C8-B653-44E2-954F-736B5121B7C2}" type="presOf" srcId="{9FA37C6A-6A63-467E-AEC9-2AB8082C5FBB}" destId="{447BEF97-9346-4B64-852A-F2898F8B8061}" srcOrd="0" destOrd="0" presId="urn:microsoft.com/office/officeart/2005/8/layout/hierarchy1"/>
    <dgm:cxn modelId="{F6FCE8EE-1A83-4FEA-82B6-BDE1DCE80862}" type="presOf" srcId="{69B4CC2F-544C-47A5-A9C6-382305AE66B7}" destId="{A66E2B17-26A8-4D9B-9AB6-50700E702C7A}" srcOrd="0" destOrd="0" presId="urn:microsoft.com/office/officeart/2005/8/layout/hierarchy1"/>
    <dgm:cxn modelId="{A45A6CF6-4CCA-464F-B927-67015451AD16}" type="presOf" srcId="{C8340EF7-F6DB-47C6-BBD1-B974525FACB9}" destId="{C6CA39FC-8D1B-47FC-9B8C-0E89934F5AD1}" srcOrd="0" destOrd="0" presId="urn:microsoft.com/office/officeart/2005/8/layout/hierarchy1"/>
    <dgm:cxn modelId="{0E3B11F8-85D0-4D62-8F75-F12FAE9DB33B}" srcId="{6E00E327-8B78-44B0-B3EA-9E93A577F579}" destId="{3CE9E4AA-59D2-49CA-8847-5FF2EE039260}" srcOrd="0" destOrd="0" parTransId="{69B4CC2F-544C-47A5-A9C6-382305AE66B7}" sibTransId="{EDA59A2B-FB5E-4061-8B6F-6BD8AD7BD6B0}"/>
    <dgm:cxn modelId="{FDA1D558-D342-46E0-914E-EAE92FF480C5}" type="presParOf" srcId="{2BA17A7A-09AD-4771-89CE-E899CF2EF7E8}" destId="{3417BFF8-1CD3-4DB5-B168-308A5876C85F}" srcOrd="0" destOrd="0" presId="urn:microsoft.com/office/officeart/2005/8/layout/hierarchy1"/>
    <dgm:cxn modelId="{E78673FD-9625-4317-98BC-39F6F0A340FC}" type="presParOf" srcId="{3417BFF8-1CD3-4DB5-B168-308A5876C85F}" destId="{BEF35F5C-106E-4953-AD37-D48451287ED6}" srcOrd="0" destOrd="0" presId="urn:microsoft.com/office/officeart/2005/8/layout/hierarchy1"/>
    <dgm:cxn modelId="{59807C35-FE49-47C7-8581-5AB7131C43EB}" type="presParOf" srcId="{BEF35F5C-106E-4953-AD37-D48451287ED6}" destId="{0DBAA88B-F940-466D-96D4-FC41928B57B5}" srcOrd="0" destOrd="0" presId="urn:microsoft.com/office/officeart/2005/8/layout/hierarchy1"/>
    <dgm:cxn modelId="{DD77CCFF-8C91-4F5A-883B-FCC46602E44E}" type="presParOf" srcId="{BEF35F5C-106E-4953-AD37-D48451287ED6}" destId="{D6C9D07A-8A6D-4BAB-AD07-96B42176504C}" srcOrd="1" destOrd="0" presId="urn:microsoft.com/office/officeart/2005/8/layout/hierarchy1"/>
    <dgm:cxn modelId="{5DBDA27C-32C4-4084-AE70-C345F5B22618}" type="presParOf" srcId="{3417BFF8-1CD3-4DB5-B168-308A5876C85F}" destId="{7E283002-4AD5-46D1-A8C0-FE694BD968B3}" srcOrd="1" destOrd="0" presId="urn:microsoft.com/office/officeart/2005/8/layout/hierarchy1"/>
    <dgm:cxn modelId="{F4BA7864-AD4F-4B8F-9107-C3569AC9F13B}" type="presParOf" srcId="{7E283002-4AD5-46D1-A8C0-FE694BD968B3}" destId="{A66E2B17-26A8-4D9B-9AB6-50700E702C7A}" srcOrd="0" destOrd="0" presId="urn:microsoft.com/office/officeart/2005/8/layout/hierarchy1"/>
    <dgm:cxn modelId="{3A43F7DE-3FFE-4137-8A97-DE0A34BDAD0A}" type="presParOf" srcId="{7E283002-4AD5-46D1-A8C0-FE694BD968B3}" destId="{7918EF8E-82A2-43F6-8233-5824F68DE06E}" srcOrd="1" destOrd="0" presId="urn:microsoft.com/office/officeart/2005/8/layout/hierarchy1"/>
    <dgm:cxn modelId="{A5A6F2B9-6CB1-4EDE-BE1F-DDFF1D28791B}" type="presParOf" srcId="{7918EF8E-82A2-43F6-8233-5824F68DE06E}" destId="{F13B60CC-5151-4BA7-90E5-1BB3A379151D}" srcOrd="0" destOrd="0" presId="urn:microsoft.com/office/officeart/2005/8/layout/hierarchy1"/>
    <dgm:cxn modelId="{EB944AF1-0CEF-4449-BE91-5C9E49FD4498}" type="presParOf" srcId="{F13B60CC-5151-4BA7-90E5-1BB3A379151D}" destId="{C2E7B044-C3C4-476A-883B-F288FF2C90B7}" srcOrd="0" destOrd="0" presId="urn:microsoft.com/office/officeart/2005/8/layout/hierarchy1"/>
    <dgm:cxn modelId="{02F757DF-0161-4924-ADE4-B2FDA9CB5ABC}" type="presParOf" srcId="{F13B60CC-5151-4BA7-90E5-1BB3A379151D}" destId="{DA2C0E14-3327-4041-B971-58DB874019A3}" srcOrd="1" destOrd="0" presId="urn:microsoft.com/office/officeart/2005/8/layout/hierarchy1"/>
    <dgm:cxn modelId="{DF1A6C40-F950-42CC-BF97-906B9224D5C6}" type="presParOf" srcId="{7918EF8E-82A2-43F6-8233-5824F68DE06E}" destId="{8DB375F4-728A-42EB-BAF4-48EBACC71BE5}" srcOrd="1" destOrd="0" presId="urn:microsoft.com/office/officeart/2005/8/layout/hierarchy1"/>
    <dgm:cxn modelId="{D8A6CB2A-C1F8-49D1-8788-A70034765644}" type="presParOf" srcId="{7E283002-4AD5-46D1-A8C0-FE694BD968B3}" destId="{4726D8F6-B4BB-4771-8C42-31B559C4F2E0}" srcOrd="2" destOrd="0" presId="urn:microsoft.com/office/officeart/2005/8/layout/hierarchy1"/>
    <dgm:cxn modelId="{EF715921-C1C2-4E1E-8ADE-E0FF247A4E85}" type="presParOf" srcId="{7E283002-4AD5-46D1-A8C0-FE694BD968B3}" destId="{A98FF9BA-B858-4BCF-A3B0-E9A1256A6AB4}" srcOrd="3" destOrd="0" presId="urn:microsoft.com/office/officeart/2005/8/layout/hierarchy1"/>
    <dgm:cxn modelId="{7F3130B1-E29B-49D8-A58E-C2550C843C74}" type="presParOf" srcId="{A98FF9BA-B858-4BCF-A3B0-E9A1256A6AB4}" destId="{698272A4-AC5B-4473-A690-876F0503A25E}" srcOrd="0" destOrd="0" presId="urn:microsoft.com/office/officeart/2005/8/layout/hierarchy1"/>
    <dgm:cxn modelId="{BF276C71-CB91-4BF6-B933-579A5377B9E7}" type="presParOf" srcId="{698272A4-AC5B-4473-A690-876F0503A25E}" destId="{DD9AB9E9-D472-4162-8927-E50BDDDD71DE}" srcOrd="0" destOrd="0" presId="urn:microsoft.com/office/officeart/2005/8/layout/hierarchy1"/>
    <dgm:cxn modelId="{3B437003-FA57-4F56-A11D-75ABA2632F12}" type="presParOf" srcId="{698272A4-AC5B-4473-A690-876F0503A25E}" destId="{E5568B6E-02E9-4B18-932D-E6D5C3290614}" srcOrd="1" destOrd="0" presId="urn:microsoft.com/office/officeart/2005/8/layout/hierarchy1"/>
    <dgm:cxn modelId="{1BD3BB5C-289D-4BB1-B009-A926DE521780}" type="presParOf" srcId="{A98FF9BA-B858-4BCF-A3B0-E9A1256A6AB4}" destId="{4BA81CAA-0C61-4774-960C-A47471BA3AC9}" srcOrd="1" destOrd="0" presId="urn:microsoft.com/office/officeart/2005/8/layout/hierarchy1"/>
    <dgm:cxn modelId="{3B3BF2AB-3D15-4C05-A272-E9CAA579967C}" type="presParOf" srcId="{7E283002-4AD5-46D1-A8C0-FE694BD968B3}" destId="{367C562A-183B-4BB3-8D70-99C8C7DEDBBE}" srcOrd="4" destOrd="0" presId="urn:microsoft.com/office/officeart/2005/8/layout/hierarchy1"/>
    <dgm:cxn modelId="{7B12E77A-6816-49AD-BDAE-A1E8DED9F252}" type="presParOf" srcId="{7E283002-4AD5-46D1-A8C0-FE694BD968B3}" destId="{C3FB1C66-FFB6-4C9F-92F8-0F21CB2A9EA2}" srcOrd="5" destOrd="0" presId="urn:microsoft.com/office/officeart/2005/8/layout/hierarchy1"/>
    <dgm:cxn modelId="{CB7EC7B6-DBD4-445D-BDB5-097017F4ABB4}" type="presParOf" srcId="{C3FB1C66-FFB6-4C9F-92F8-0F21CB2A9EA2}" destId="{B5A5C75B-61D3-4D10-9D25-D23EEB11F7EF}" srcOrd="0" destOrd="0" presId="urn:microsoft.com/office/officeart/2005/8/layout/hierarchy1"/>
    <dgm:cxn modelId="{451FA2C0-F827-41AF-8570-97C1DA97011B}" type="presParOf" srcId="{B5A5C75B-61D3-4D10-9D25-D23EEB11F7EF}" destId="{AC5DDD94-21B9-4107-BE1E-204829D86392}" srcOrd="0" destOrd="0" presId="urn:microsoft.com/office/officeart/2005/8/layout/hierarchy1"/>
    <dgm:cxn modelId="{24009853-B5EE-4871-B5F9-CF9C0035A8DC}" type="presParOf" srcId="{B5A5C75B-61D3-4D10-9D25-D23EEB11F7EF}" destId="{F03BEB1A-2ED2-43CA-B52E-A46307FCC8B1}" srcOrd="1" destOrd="0" presId="urn:microsoft.com/office/officeart/2005/8/layout/hierarchy1"/>
    <dgm:cxn modelId="{EC0EDDC6-1EB3-4A2C-8EFA-1C5AF8D45246}" type="presParOf" srcId="{C3FB1C66-FFB6-4C9F-92F8-0F21CB2A9EA2}" destId="{0190993E-A17A-4180-81E1-A37CA2649484}" srcOrd="1" destOrd="0" presId="urn:microsoft.com/office/officeart/2005/8/layout/hierarchy1"/>
    <dgm:cxn modelId="{682BE026-1597-4272-BE4A-098C8FB272E7}" type="presParOf" srcId="{7E283002-4AD5-46D1-A8C0-FE694BD968B3}" destId="{C6CA39FC-8D1B-47FC-9B8C-0E89934F5AD1}" srcOrd="6" destOrd="0" presId="urn:microsoft.com/office/officeart/2005/8/layout/hierarchy1"/>
    <dgm:cxn modelId="{0371A5D6-E0B9-4B8A-9163-46289F807628}" type="presParOf" srcId="{7E283002-4AD5-46D1-A8C0-FE694BD968B3}" destId="{3EC5757B-577B-4F29-8091-A010F078C141}" srcOrd="7" destOrd="0" presId="urn:microsoft.com/office/officeart/2005/8/layout/hierarchy1"/>
    <dgm:cxn modelId="{7EEC6C8C-7BA3-4DAF-BCBB-1A5155373D5F}" type="presParOf" srcId="{3EC5757B-577B-4F29-8091-A010F078C141}" destId="{72385513-61CC-4EED-A5D1-EC01959151E2}" srcOrd="0" destOrd="0" presId="urn:microsoft.com/office/officeart/2005/8/layout/hierarchy1"/>
    <dgm:cxn modelId="{10CD8735-309F-40FD-AF39-D111AAF59D34}" type="presParOf" srcId="{72385513-61CC-4EED-A5D1-EC01959151E2}" destId="{B997C6BE-257F-4B73-9892-9B5C4E96B0AA}" srcOrd="0" destOrd="0" presId="urn:microsoft.com/office/officeart/2005/8/layout/hierarchy1"/>
    <dgm:cxn modelId="{79366E9A-AC25-4A71-BBE2-AE7F2E780EFD}" type="presParOf" srcId="{72385513-61CC-4EED-A5D1-EC01959151E2}" destId="{447BEF97-9346-4B64-852A-F2898F8B8061}" srcOrd="1" destOrd="0" presId="urn:microsoft.com/office/officeart/2005/8/layout/hierarchy1"/>
    <dgm:cxn modelId="{10F19F26-F639-44C4-B675-74FC83FFE5D5}" type="presParOf" srcId="{3EC5757B-577B-4F29-8091-A010F078C141}" destId="{DA9B5FAA-B194-4A89-9014-D3D15D8D0559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CA39FC-8D1B-47FC-9B8C-0E89934F5AD1}">
      <dsp:nvSpPr>
        <dsp:cNvPr id="0" name=""/>
        <dsp:cNvSpPr/>
      </dsp:nvSpPr>
      <dsp:spPr>
        <a:xfrm>
          <a:off x="5295207" y="1351062"/>
          <a:ext cx="4104433" cy="69872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93640"/>
              </a:lnTo>
              <a:lnTo>
                <a:pt x="4104433" y="493640"/>
              </a:lnTo>
              <a:lnTo>
                <a:pt x="4104433" y="698728"/>
              </a:lnTo>
            </a:path>
          </a:pathLst>
        </a:custGeom>
        <a:noFill/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67C562A-183B-4BB3-8D70-99C8C7DEDBBE}">
      <dsp:nvSpPr>
        <dsp:cNvPr id="0" name=""/>
        <dsp:cNvSpPr/>
      </dsp:nvSpPr>
      <dsp:spPr>
        <a:xfrm>
          <a:off x="5295207" y="1351062"/>
          <a:ext cx="1398621" cy="69872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93640"/>
              </a:lnTo>
              <a:lnTo>
                <a:pt x="1398621" y="493640"/>
              </a:lnTo>
              <a:lnTo>
                <a:pt x="1398621" y="698728"/>
              </a:lnTo>
            </a:path>
          </a:pathLst>
        </a:custGeom>
        <a:noFill/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726D8F6-B4BB-4771-8C42-31B559C4F2E0}">
      <dsp:nvSpPr>
        <dsp:cNvPr id="0" name=""/>
        <dsp:cNvSpPr/>
      </dsp:nvSpPr>
      <dsp:spPr>
        <a:xfrm>
          <a:off x="3988017" y="1351062"/>
          <a:ext cx="1307189" cy="698728"/>
        </a:xfrm>
        <a:custGeom>
          <a:avLst/>
          <a:gdLst/>
          <a:ahLst/>
          <a:cxnLst/>
          <a:rect l="0" t="0" r="0" b="0"/>
          <a:pathLst>
            <a:path>
              <a:moveTo>
                <a:pt x="1307189" y="0"/>
              </a:moveTo>
              <a:lnTo>
                <a:pt x="1307189" y="493640"/>
              </a:lnTo>
              <a:lnTo>
                <a:pt x="0" y="493640"/>
              </a:lnTo>
              <a:lnTo>
                <a:pt x="0" y="698728"/>
              </a:lnTo>
            </a:path>
          </a:pathLst>
        </a:custGeom>
        <a:noFill/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66E2B17-26A8-4D9B-9AB6-50700E702C7A}">
      <dsp:nvSpPr>
        <dsp:cNvPr id="0" name=""/>
        <dsp:cNvSpPr/>
      </dsp:nvSpPr>
      <dsp:spPr>
        <a:xfrm>
          <a:off x="1282205" y="1351062"/>
          <a:ext cx="4013001" cy="698728"/>
        </a:xfrm>
        <a:custGeom>
          <a:avLst/>
          <a:gdLst/>
          <a:ahLst/>
          <a:cxnLst/>
          <a:rect l="0" t="0" r="0" b="0"/>
          <a:pathLst>
            <a:path>
              <a:moveTo>
                <a:pt x="4013001" y="0"/>
              </a:moveTo>
              <a:lnTo>
                <a:pt x="4013001" y="493640"/>
              </a:lnTo>
              <a:lnTo>
                <a:pt x="0" y="493640"/>
              </a:lnTo>
              <a:lnTo>
                <a:pt x="0" y="698728"/>
              </a:lnTo>
            </a:path>
          </a:pathLst>
        </a:custGeom>
        <a:noFill/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DBAA88B-F940-466D-96D4-FC41928B57B5}">
      <dsp:nvSpPr>
        <dsp:cNvPr id="0" name=""/>
        <dsp:cNvSpPr/>
      </dsp:nvSpPr>
      <dsp:spPr>
        <a:xfrm>
          <a:off x="4188284" y="-54729"/>
          <a:ext cx="2213845" cy="140579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6C9D07A-8A6D-4BAB-AD07-96B42176504C}">
      <dsp:nvSpPr>
        <dsp:cNvPr id="0" name=""/>
        <dsp:cNvSpPr/>
      </dsp:nvSpPr>
      <dsp:spPr>
        <a:xfrm>
          <a:off x="4434267" y="178954"/>
          <a:ext cx="2213845" cy="140579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 dirty="0"/>
            <a:t>B8c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 dirty="0"/>
            <a:t>Head of IPC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 dirty="0"/>
            <a:t>WTE 1.0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 dirty="0"/>
            <a:t>Emma Mills</a:t>
          </a:r>
        </a:p>
      </dsp:txBody>
      <dsp:txXfrm>
        <a:off x="4475441" y="220128"/>
        <a:ext cx="2131497" cy="1323444"/>
      </dsp:txXfrm>
    </dsp:sp>
    <dsp:sp modelId="{C2E7B044-C3C4-476A-883B-F288FF2C90B7}">
      <dsp:nvSpPr>
        <dsp:cNvPr id="0" name=""/>
        <dsp:cNvSpPr/>
      </dsp:nvSpPr>
      <dsp:spPr>
        <a:xfrm>
          <a:off x="175282" y="2049790"/>
          <a:ext cx="2213845" cy="1405792"/>
        </a:xfrm>
        <a:prstGeom prst="roundRect">
          <a:avLst>
            <a:gd name="adj" fmla="val 10000"/>
          </a:avLst>
        </a:prstGeom>
        <a:solidFill>
          <a:schemeClr val="accent1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A2C0E14-3327-4041-B971-58DB874019A3}">
      <dsp:nvSpPr>
        <dsp:cNvPr id="0" name=""/>
        <dsp:cNvSpPr/>
      </dsp:nvSpPr>
      <dsp:spPr>
        <a:xfrm>
          <a:off x="421265" y="2283474"/>
          <a:ext cx="2213845" cy="140579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 dirty="0"/>
            <a:t>B8b 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 dirty="0"/>
            <a:t>Health Protection nurse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 dirty="0"/>
            <a:t>Norfolk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 dirty="0"/>
            <a:t>WTE 1.0 (</a:t>
          </a:r>
          <a:r>
            <a:rPr lang="en-GB" sz="1300" kern="1200"/>
            <a:t>0.5 ICB)</a:t>
          </a:r>
          <a:endParaRPr lang="en-GB" sz="1300" kern="1200" dirty="0"/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 dirty="0"/>
            <a:t>Rowan Slowther</a:t>
          </a:r>
        </a:p>
      </dsp:txBody>
      <dsp:txXfrm>
        <a:off x="462439" y="2324648"/>
        <a:ext cx="2131497" cy="1323444"/>
      </dsp:txXfrm>
    </dsp:sp>
    <dsp:sp modelId="{DD9AB9E9-D472-4162-8927-E50BDDDD71DE}">
      <dsp:nvSpPr>
        <dsp:cNvPr id="0" name=""/>
        <dsp:cNvSpPr/>
      </dsp:nvSpPr>
      <dsp:spPr>
        <a:xfrm>
          <a:off x="2881094" y="2049790"/>
          <a:ext cx="2213845" cy="1405792"/>
        </a:xfrm>
        <a:prstGeom prst="roundRect">
          <a:avLst>
            <a:gd name="adj" fmla="val 10000"/>
          </a:avLst>
        </a:prstGeom>
        <a:solidFill>
          <a:schemeClr val="accent1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5568B6E-02E9-4B18-932D-E6D5C3290614}">
      <dsp:nvSpPr>
        <dsp:cNvPr id="0" name=""/>
        <dsp:cNvSpPr/>
      </dsp:nvSpPr>
      <dsp:spPr>
        <a:xfrm>
          <a:off x="3127077" y="2283474"/>
          <a:ext cx="2213845" cy="140579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 dirty="0"/>
            <a:t>B8b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 dirty="0"/>
            <a:t> Health Protection nurse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 dirty="0"/>
            <a:t>Suffolk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 dirty="0"/>
            <a:t>WTE 0.6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 dirty="0"/>
            <a:t>Tracey Sharpe</a:t>
          </a:r>
        </a:p>
      </dsp:txBody>
      <dsp:txXfrm>
        <a:off x="3168251" y="2324648"/>
        <a:ext cx="2131497" cy="1323444"/>
      </dsp:txXfrm>
    </dsp:sp>
    <dsp:sp modelId="{AC5DDD94-21B9-4107-BE1E-204829D86392}">
      <dsp:nvSpPr>
        <dsp:cNvPr id="0" name=""/>
        <dsp:cNvSpPr/>
      </dsp:nvSpPr>
      <dsp:spPr>
        <a:xfrm>
          <a:off x="5586905" y="2049790"/>
          <a:ext cx="2213845" cy="1405792"/>
        </a:xfrm>
        <a:prstGeom prst="roundRect">
          <a:avLst>
            <a:gd name="adj" fmla="val 10000"/>
          </a:avLst>
        </a:prstGeom>
        <a:solidFill>
          <a:schemeClr val="accent1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03BEB1A-2ED2-43CA-B52E-A46307FCC8B1}">
      <dsp:nvSpPr>
        <dsp:cNvPr id="0" name=""/>
        <dsp:cNvSpPr/>
      </dsp:nvSpPr>
      <dsp:spPr>
        <a:xfrm>
          <a:off x="5832888" y="2283474"/>
          <a:ext cx="2213845" cy="140579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 dirty="0"/>
            <a:t>B8a 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 dirty="0"/>
            <a:t>Senior IPC nurse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 dirty="0"/>
            <a:t>WTE 1.0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 dirty="0"/>
            <a:t>Norfolk 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 dirty="0"/>
            <a:t>Abbie Colvin </a:t>
          </a:r>
        </a:p>
      </dsp:txBody>
      <dsp:txXfrm>
        <a:off x="5874062" y="2324648"/>
        <a:ext cx="2131497" cy="1323444"/>
      </dsp:txXfrm>
    </dsp:sp>
    <dsp:sp modelId="{B997C6BE-257F-4B73-9892-9B5C4E96B0AA}">
      <dsp:nvSpPr>
        <dsp:cNvPr id="0" name=""/>
        <dsp:cNvSpPr/>
      </dsp:nvSpPr>
      <dsp:spPr>
        <a:xfrm>
          <a:off x="8292717" y="2049790"/>
          <a:ext cx="2213845" cy="1405792"/>
        </a:xfrm>
        <a:prstGeom prst="roundRect">
          <a:avLst>
            <a:gd name="adj" fmla="val 10000"/>
          </a:avLst>
        </a:prstGeom>
        <a:solidFill>
          <a:schemeClr val="accent1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47BEF97-9346-4B64-852A-F2898F8B8061}">
      <dsp:nvSpPr>
        <dsp:cNvPr id="0" name=""/>
        <dsp:cNvSpPr/>
      </dsp:nvSpPr>
      <dsp:spPr>
        <a:xfrm>
          <a:off x="8538700" y="2283474"/>
          <a:ext cx="2213845" cy="140579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 dirty="0"/>
            <a:t>B8a 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 dirty="0"/>
            <a:t>Senior IPC nurse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 dirty="0"/>
            <a:t>WTE 1.0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 dirty="0"/>
            <a:t>Suffolk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 dirty="0"/>
            <a:t>Marje Naz</a:t>
          </a:r>
        </a:p>
      </dsp:txBody>
      <dsp:txXfrm>
        <a:off x="8579874" y="2324648"/>
        <a:ext cx="2131497" cy="132344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BB4BC7-B648-4110-9A50-4BD3FE2E28D4}" type="datetimeFigureOut">
              <a:rPr lang="en-GB" smtClean="0"/>
              <a:t>24/07/2026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01A2E3-B94D-4C60-9D19-EE50216C16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00057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2DA679E5-2D14-CB2A-806B-52126E23D125}"/>
              </a:ext>
            </a:extLst>
          </p:cNvPr>
          <p:cNvSpPr/>
          <p:nvPr userDrawn="1"/>
        </p:nvSpPr>
        <p:spPr>
          <a:xfrm>
            <a:off x="-383481" y="1759334"/>
            <a:ext cx="10537574" cy="1409168"/>
          </a:xfrm>
          <a:prstGeom prst="roundRect">
            <a:avLst/>
          </a:prstGeom>
          <a:solidFill>
            <a:srgbClr val="00308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04E45AB7-2446-EB25-DEEC-873442EF9E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3128" y="3617642"/>
            <a:ext cx="12358255" cy="329553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6679059-5E7D-2B29-A433-A5FF915999F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7757" y="-8626"/>
            <a:ext cx="3274243" cy="1566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5105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C49BA1F-DB01-E514-F709-BA8C75317D9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C2359DE0-2911-894D-3B23-48CCE9C4E667}"/>
              </a:ext>
            </a:extLst>
          </p:cNvPr>
          <p:cNvSpPr/>
          <p:nvPr userDrawn="1"/>
        </p:nvSpPr>
        <p:spPr>
          <a:xfrm>
            <a:off x="-213360" y="579120"/>
            <a:ext cx="6918960" cy="878439"/>
          </a:xfrm>
          <a:prstGeom prst="roundRect">
            <a:avLst/>
          </a:prstGeom>
          <a:solidFill>
            <a:srgbClr val="00308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89353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36DA0C1-4B67-97CA-4263-1F7EB71BFA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963"/>
          <a:stretch>
            <a:fillRect/>
          </a:stretch>
        </p:blipFill>
        <p:spPr>
          <a:xfrm rot="10800000" flipH="1" flipV="1">
            <a:off x="0" y="5689600"/>
            <a:ext cx="12192000" cy="1168400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C2359DE0-2911-894D-3B23-48CCE9C4E667}"/>
              </a:ext>
            </a:extLst>
          </p:cNvPr>
          <p:cNvSpPr/>
          <p:nvPr userDrawn="1"/>
        </p:nvSpPr>
        <p:spPr>
          <a:xfrm>
            <a:off x="-213360" y="579120"/>
            <a:ext cx="6918960" cy="878439"/>
          </a:xfrm>
          <a:prstGeom prst="roundRect">
            <a:avLst/>
          </a:prstGeom>
          <a:solidFill>
            <a:srgbClr val="00308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62913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C2359DE0-2911-894D-3B23-48CCE9C4E667}"/>
              </a:ext>
            </a:extLst>
          </p:cNvPr>
          <p:cNvSpPr/>
          <p:nvPr userDrawn="1"/>
        </p:nvSpPr>
        <p:spPr>
          <a:xfrm>
            <a:off x="-213360" y="579120"/>
            <a:ext cx="6918960" cy="878439"/>
          </a:xfrm>
          <a:prstGeom prst="roundRect">
            <a:avLst/>
          </a:prstGeom>
          <a:solidFill>
            <a:srgbClr val="00308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86966EE-D091-A23D-2334-1E6092AE088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482"/>
          <a:stretch>
            <a:fillRect/>
          </a:stretch>
        </p:blipFill>
        <p:spPr>
          <a:xfrm>
            <a:off x="-34050" y="4326903"/>
            <a:ext cx="12244338" cy="2531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81934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4631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infectionpreventioncontrol.co.uk/resources/dos-and-donts-of-clinical-handwash-basins/" TargetMode="External"/><Relationship Id="rId3" Type="http://schemas.openxmlformats.org/officeDocument/2006/relationships/hyperlink" Target="https://www.england.nhs.uk/publication/national-infection-prevention-and-control/" TargetMode="External"/><Relationship Id="rId7" Type="http://schemas.openxmlformats.org/officeDocument/2006/relationships/hyperlink" Target="https://www.england.nhs.uk/wp-content/uploads/2022/09/nipc-manual-appendix-1-handwashing.pdf" TargetMode="External"/><Relationship Id="rId2" Type="http://schemas.openxmlformats.org/officeDocument/2006/relationships/hyperlink" Target="https://www.england.nhs.uk/midlands/wp-content/uploads/sites/46/2025/12/10-Top-Tips-for-IPC-FINAL-December-2025.pdf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nhs.uk/live-well/best-way-to-wash-your-hands/" TargetMode="External"/><Relationship Id="rId5" Type="http://schemas.openxmlformats.org/officeDocument/2006/relationships/hyperlink" Target="https://www.gov.uk/guidance/notifiable-diseases-and-how-to-report-them" TargetMode="External"/><Relationship Id="rId4" Type="http://schemas.openxmlformats.org/officeDocument/2006/relationships/hyperlink" Target="https://www.nice.org.uk/Guidance/CG139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D2F10CD-A11C-DE86-E35F-545C906C24DC}"/>
              </a:ext>
            </a:extLst>
          </p:cNvPr>
          <p:cNvSpPr txBox="1"/>
          <p:nvPr/>
        </p:nvSpPr>
        <p:spPr>
          <a:xfrm>
            <a:off x="426720" y="2171530"/>
            <a:ext cx="762580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Infection prevention and control (IPC)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BA5E108-03AE-62BE-000C-43DF3074D17B}"/>
              </a:ext>
            </a:extLst>
          </p:cNvPr>
          <p:cNvSpPr txBox="1"/>
          <p:nvPr/>
        </p:nvSpPr>
        <p:spPr>
          <a:xfrm>
            <a:off x="426720" y="3429000"/>
            <a:ext cx="101803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0030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community pharmacy</a:t>
            </a:r>
          </a:p>
          <a:p>
            <a:endParaRPr lang="en-GB" sz="2400" b="1" dirty="0">
              <a:solidFill>
                <a:srgbClr val="0030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b="1" dirty="0">
                <a:solidFill>
                  <a:srgbClr val="0030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Emma Mills</a:t>
            </a:r>
          </a:p>
          <a:p>
            <a:r>
              <a:rPr lang="en-GB" sz="2400" b="1" dirty="0">
                <a:solidFill>
                  <a:srgbClr val="0030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Head of IPC</a:t>
            </a:r>
          </a:p>
        </p:txBody>
      </p:sp>
    </p:spTree>
    <p:extLst>
      <p:ext uri="{BB962C8B-B14F-4D97-AF65-F5344CB8AC3E}">
        <p14:creationId xmlns:p14="http://schemas.microsoft.com/office/powerpoint/2010/main" val="9658853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54E4DDD-6086-8959-E856-29A6C2AC17A2}"/>
              </a:ext>
            </a:extLst>
          </p:cNvPr>
          <p:cNvSpPr txBox="1"/>
          <p:nvPr/>
        </p:nvSpPr>
        <p:spPr>
          <a:xfrm>
            <a:off x="627888" y="756729"/>
            <a:ext cx="1555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Top tips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3570750-D9E5-3B61-4300-EF48B66C5C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0303" y="1685268"/>
            <a:ext cx="8851393" cy="5044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95083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470EB6A-6263-F6C9-FB25-49D95EF0DE30}"/>
              </a:ext>
            </a:extLst>
          </p:cNvPr>
          <p:cNvSpPr txBox="1"/>
          <p:nvPr/>
        </p:nvSpPr>
        <p:spPr>
          <a:xfrm>
            <a:off x="368998" y="1520976"/>
            <a:ext cx="11463528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Make sure you have adequate supplies of materials for: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hand decontamination (soap, alcohol gel, handtowels)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safe sharps disposal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PPE (gloves, aprons, masks)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r>
              <a:rPr lang="en-GB" dirty="0"/>
              <a:t>Maintain condition of premises and if you are refurbishing: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avoid carpet and fabric covered seating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ensure surfaces are non-permeable, wipeable and can be easily cleaned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avoid clutter</a:t>
            </a:r>
          </a:p>
          <a:p>
            <a:endParaRPr lang="en-GB" dirty="0"/>
          </a:p>
          <a:p>
            <a:r>
              <a:rPr lang="en-GB" dirty="0"/>
              <a:t>Have a cleaning rota and a SOP and: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clean as soon as possible after you have seen an infectious person (coughing, sneezing or worse)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clean high touch points regularly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detergent should do the job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take care when cleaning vomit or blood, staff should have access to spillage kits and use gloves and aprons when carrying out high risk cleaning tasks.  Use a chlorine solution (household bleach or </a:t>
            </a:r>
            <a:r>
              <a:rPr lang="en-GB" dirty="0" err="1"/>
              <a:t>actichlor</a:t>
            </a:r>
            <a:r>
              <a:rPr lang="en-GB" dirty="0"/>
              <a:t> e.g.)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A005DAC-DC9B-702C-255C-AA2CA9879A7F}"/>
              </a:ext>
            </a:extLst>
          </p:cNvPr>
          <p:cNvSpPr txBox="1"/>
          <p:nvPr/>
        </p:nvSpPr>
        <p:spPr>
          <a:xfrm>
            <a:off x="627888" y="756729"/>
            <a:ext cx="208262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else?</a:t>
            </a:r>
          </a:p>
        </p:txBody>
      </p:sp>
      <p:pic>
        <p:nvPicPr>
          <p:cNvPr id="5" name="Picture 4" descr="Sb1 1 Litre Sharps Container">
            <a:extLst>
              <a:ext uri="{FF2B5EF4-FFF2-40B4-BE49-F238E27FC236}">
                <a16:creationId xmlns:a16="http://schemas.microsoft.com/office/drawing/2014/main" id="{04CF1847-53AE-6727-EBEA-EC407DA379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1237" y="3424237"/>
            <a:ext cx="9525" cy="9525"/>
          </a:xfrm>
          <a:prstGeom prst="rect">
            <a:avLst/>
          </a:prstGeom>
        </p:spPr>
      </p:pic>
      <p:pic>
        <p:nvPicPr>
          <p:cNvPr id="6" name="Picture 5" descr="Sb1 1 Litre Sharps Container">
            <a:extLst>
              <a:ext uri="{FF2B5EF4-FFF2-40B4-BE49-F238E27FC236}">
                <a16:creationId xmlns:a16="http://schemas.microsoft.com/office/drawing/2014/main" id="{CE02281A-059E-5802-61CA-95BA4852FC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3637" y="3576637"/>
            <a:ext cx="9525" cy="9525"/>
          </a:xfrm>
          <a:prstGeom prst="rect">
            <a:avLst/>
          </a:prstGeom>
        </p:spPr>
      </p:pic>
      <p:pic>
        <p:nvPicPr>
          <p:cNvPr id="7" name="Picture 6" descr="Sb1 1 Litre Sharps Container">
            <a:extLst>
              <a:ext uri="{FF2B5EF4-FFF2-40B4-BE49-F238E27FC236}">
                <a16:creationId xmlns:a16="http://schemas.microsoft.com/office/drawing/2014/main" id="{0D673EE0-D022-BD2F-BCB0-55749D9210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96037" y="3729037"/>
            <a:ext cx="9525" cy="9525"/>
          </a:xfrm>
          <a:prstGeom prst="rect">
            <a:avLst/>
          </a:prstGeom>
        </p:spPr>
      </p:pic>
      <p:pic>
        <p:nvPicPr>
          <p:cNvPr id="8" name="Picture 7" descr="Sb1 1 Litre Sharps Container">
            <a:extLst>
              <a:ext uri="{FF2B5EF4-FFF2-40B4-BE49-F238E27FC236}">
                <a16:creationId xmlns:a16="http://schemas.microsoft.com/office/drawing/2014/main" id="{02E9F80A-0701-7178-CCD7-EED310DAC3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4557" y="3424237"/>
            <a:ext cx="9525" cy="952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AF2AAAB-91F6-D385-CB75-3A5E2807DA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5380" y="411406"/>
            <a:ext cx="1543050" cy="154305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9118DDC3-7C1D-AE92-6133-180D8A69D2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44985" y="411406"/>
            <a:ext cx="2158080" cy="139627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E00FA95C-691D-79EB-49B3-7397E18B16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06003" y="2033587"/>
            <a:ext cx="1543050" cy="1543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7428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8897D0-3E8E-6B9F-7CCD-FE6C877039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9CE7C03-CA43-A008-AA8B-A1817B848E26}"/>
              </a:ext>
            </a:extLst>
          </p:cNvPr>
          <p:cNvSpPr txBox="1"/>
          <p:nvPr/>
        </p:nvSpPr>
        <p:spPr>
          <a:xfrm>
            <a:off x="143209" y="1597718"/>
            <a:ext cx="7156704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Handwashing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ensure handwashing sinks are available with warm running water in clinical areas, think about the dispensary and consultation rooms and consider installing clinical handwash basins.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paper towels for hand drying should be disposed of in a lidded, pedal operated bin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all staff should have training in hand hygiene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display handwashing guide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wash hands before and after clinical interventions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can use alcohol gel in between vaccinations, </a:t>
            </a:r>
            <a:r>
              <a:rPr lang="en-GB"/>
              <a:t>but also </a:t>
            </a:r>
            <a:r>
              <a:rPr lang="en-GB" dirty="0"/>
              <a:t>need to handwash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hand cream or lotion can support good hand hygiene practice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bare below the elbows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66B1772-A5AF-0FD1-AAFF-96F3F71ABBAD}"/>
              </a:ext>
            </a:extLst>
          </p:cNvPr>
          <p:cNvSpPr txBox="1"/>
          <p:nvPr/>
        </p:nvSpPr>
        <p:spPr>
          <a:xfrm>
            <a:off x="627888" y="756729"/>
            <a:ext cx="208262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else?</a:t>
            </a:r>
          </a:p>
        </p:txBody>
      </p:sp>
      <p:pic>
        <p:nvPicPr>
          <p:cNvPr id="6" name="Picture 5" descr="Hand Wash Only Sink Sign | Food Hygiene Safety">
            <a:extLst>
              <a:ext uri="{FF2B5EF4-FFF2-40B4-BE49-F238E27FC236}">
                <a16:creationId xmlns:a16="http://schemas.microsoft.com/office/drawing/2014/main" id="{3663FE9A-8F39-D754-353D-CFC4FD0B7C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82820" y="1798320"/>
            <a:ext cx="1630680" cy="163068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3324EF1-06F5-B1F4-F910-8B69792D50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5594" y="241174"/>
            <a:ext cx="3140030" cy="2167128"/>
          </a:xfrm>
          <a:prstGeom prst="rect">
            <a:avLst/>
          </a:prstGeom>
        </p:spPr>
      </p:pic>
      <p:pic>
        <p:nvPicPr>
          <p:cNvPr id="9" name="Picture 8" descr="use tissue to cover your mouth">
            <a:extLst>
              <a:ext uri="{FF2B5EF4-FFF2-40B4-BE49-F238E27FC236}">
                <a16:creationId xmlns:a16="http://schemas.microsoft.com/office/drawing/2014/main" id="{251C2603-954B-D002-A06F-810B1D1AD5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62419" y="3200399"/>
            <a:ext cx="4880610" cy="3416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53848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A1B6BE-EEAB-D762-C403-C700C77D68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93C69FD-A88D-1A33-FAC8-4917BD8BFCE3}"/>
              </a:ext>
            </a:extLst>
          </p:cNvPr>
          <p:cNvSpPr txBox="1"/>
          <p:nvPr/>
        </p:nvSpPr>
        <p:spPr>
          <a:xfrm>
            <a:off x="478536" y="1728216"/>
            <a:ext cx="109728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Professional appearance</a:t>
            </a:r>
          </a:p>
          <a:p>
            <a:endParaRPr lang="en-GB" dirty="0"/>
          </a:p>
          <a:p>
            <a:r>
              <a:rPr lang="en-GB" dirty="0"/>
              <a:t>Have a policy around needlestick injury </a:t>
            </a:r>
          </a:p>
          <a:p>
            <a:endParaRPr lang="en-GB" dirty="0"/>
          </a:p>
          <a:p>
            <a:r>
              <a:rPr lang="en-GB" dirty="0"/>
              <a:t>Recognising communicable diseases and referring to GP</a:t>
            </a:r>
          </a:p>
          <a:p>
            <a:endParaRPr lang="en-GB" dirty="0"/>
          </a:p>
          <a:p>
            <a:r>
              <a:rPr lang="en-GB" dirty="0"/>
              <a:t>Think about patient placement</a:t>
            </a:r>
          </a:p>
          <a:p>
            <a:endParaRPr lang="en-GB" dirty="0"/>
          </a:p>
          <a:p>
            <a:r>
              <a:rPr lang="en-GB" dirty="0"/>
              <a:t>Staff should understand cough etiquette and catch it, kill it, bin it.  Hand hygiene is important here too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C8E7618-A185-9F9B-3A86-7C9C65595313}"/>
              </a:ext>
            </a:extLst>
          </p:cNvPr>
          <p:cNvSpPr txBox="1"/>
          <p:nvPr/>
        </p:nvSpPr>
        <p:spPr>
          <a:xfrm>
            <a:off x="627888" y="756729"/>
            <a:ext cx="208262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else?</a:t>
            </a:r>
          </a:p>
        </p:txBody>
      </p:sp>
    </p:spTree>
    <p:extLst>
      <p:ext uri="{BB962C8B-B14F-4D97-AF65-F5344CB8AC3E}">
        <p14:creationId xmlns:p14="http://schemas.microsoft.com/office/powerpoint/2010/main" val="31630267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675B201-CBFC-897B-300A-17034D484D4F}"/>
              </a:ext>
            </a:extLst>
          </p:cNvPr>
          <p:cNvSpPr txBox="1"/>
          <p:nvPr/>
        </p:nvSpPr>
        <p:spPr>
          <a:xfrm>
            <a:off x="627888" y="756729"/>
            <a:ext cx="17251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Contacts</a:t>
            </a: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7F8C2A38-9AF2-AD0C-900A-08019A05640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6297992"/>
              </p:ext>
            </p:extLst>
          </p:nvPr>
        </p:nvGraphicFramePr>
        <p:xfrm>
          <a:off x="488608" y="1994187"/>
          <a:ext cx="10927829" cy="36894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817579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32F57D-36CB-83AB-2C7D-2099C2550E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EE985DE-0D75-9442-213B-BD889BFBDA6E}"/>
              </a:ext>
            </a:extLst>
          </p:cNvPr>
          <p:cNvSpPr txBox="1"/>
          <p:nvPr/>
        </p:nvSpPr>
        <p:spPr>
          <a:xfrm>
            <a:off x="627888" y="756729"/>
            <a:ext cx="17251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Contacts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BC9D017-F42F-18AE-44EC-92CED1B4E3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7329540"/>
              </p:ext>
            </p:extLst>
          </p:nvPr>
        </p:nvGraphicFramePr>
        <p:xfrm>
          <a:off x="1337056" y="2445913"/>
          <a:ext cx="9087104" cy="2274423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733074472"/>
                    </a:ext>
                  </a:extLst>
                </a:gridCol>
                <a:gridCol w="3515699">
                  <a:extLst>
                    <a:ext uri="{9D8B030D-6E8A-4147-A177-3AD203B41FA5}">
                      <a16:colId xmlns:a16="http://schemas.microsoft.com/office/drawing/2014/main" val="3223517496"/>
                    </a:ext>
                  </a:extLst>
                </a:gridCol>
                <a:gridCol w="2862072">
                  <a:extLst>
                    <a:ext uri="{9D8B030D-6E8A-4147-A177-3AD203B41FA5}">
                      <a16:colId xmlns:a16="http://schemas.microsoft.com/office/drawing/2014/main" val="10494474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Email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Telephone (if available)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6664742"/>
                  </a:ext>
                </a:extLst>
              </a:tr>
              <a:tr h="420223">
                <a:tc>
                  <a:txBody>
                    <a:bodyPr/>
                    <a:lstStyle/>
                    <a:p>
                      <a:r>
                        <a:rPr lang="en-GB" dirty="0"/>
                        <a:t>Emma Mills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emma.mills67@nhs.net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07855111584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01855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Rowan Slowther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rowan.slowther@nhs.net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07827895844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2454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Tracey Sharpe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tracey.sharpe4@nhs.net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07971594768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72840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Abbie Colvin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abigail.colvin3@nhs.net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01473 770251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50276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Marje Naz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marjorie.naz1@nhs.net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01206 918671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36714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534474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4E22A1A-3CC8-A969-0444-07808A39A663}"/>
              </a:ext>
            </a:extLst>
          </p:cNvPr>
          <p:cNvSpPr txBox="1"/>
          <p:nvPr/>
        </p:nvSpPr>
        <p:spPr>
          <a:xfrm>
            <a:off x="627888" y="756729"/>
            <a:ext cx="21259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References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2C25EE7-40D9-B502-8E90-95CF31F7C583}"/>
              </a:ext>
            </a:extLst>
          </p:cNvPr>
          <p:cNvSpPr txBox="1"/>
          <p:nvPr/>
        </p:nvSpPr>
        <p:spPr>
          <a:xfrm>
            <a:off x="609600" y="1865376"/>
            <a:ext cx="109728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hlinkClick r:id="rId2"/>
              </a:rPr>
              <a:t>10-Top-Tips-for-IPC-FINAL-December-2025.pdf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dirty="0"/>
          </a:p>
          <a:p>
            <a:r>
              <a:rPr lang="en-GB" dirty="0">
                <a:hlinkClick r:id="rId3"/>
              </a:rPr>
              <a:t>NHS England » National infection prevention and control</a:t>
            </a:r>
            <a:endParaRPr lang="en-GB" dirty="0"/>
          </a:p>
          <a:p>
            <a:endParaRPr lang="en-GB" dirty="0"/>
          </a:p>
          <a:p>
            <a:r>
              <a:rPr lang="en-GB" dirty="0">
                <a:hlinkClick r:id="rId4"/>
              </a:rPr>
              <a:t>Overview | Healthcare-associated infections: prevention and control in primary and community care | Guidance | NICE</a:t>
            </a:r>
            <a:endParaRPr lang="en-GB" dirty="0"/>
          </a:p>
          <a:p>
            <a:endParaRPr lang="en-GB" dirty="0"/>
          </a:p>
          <a:p>
            <a:r>
              <a:rPr lang="en-GB" dirty="0">
                <a:hlinkClick r:id="rId5"/>
              </a:rPr>
              <a:t>Notifiable diseases and how to report them - GOV.UK</a:t>
            </a:r>
            <a:endParaRPr lang="en-GB" dirty="0"/>
          </a:p>
          <a:p>
            <a:endParaRPr lang="en-GB" dirty="0"/>
          </a:p>
          <a:p>
            <a:r>
              <a:rPr lang="en-GB" dirty="0">
                <a:hlinkClick r:id="rId6"/>
              </a:rPr>
              <a:t>How to wash your hands – NHS</a:t>
            </a:r>
            <a:endParaRPr lang="en-GB" dirty="0"/>
          </a:p>
          <a:p>
            <a:endParaRPr lang="en-GB" dirty="0"/>
          </a:p>
          <a:p>
            <a:r>
              <a:rPr lang="en-GB" dirty="0">
                <a:hlinkClick r:id="rId7"/>
              </a:rPr>
              <a:t>UKHSA handwashing advice</a:t>
            </a:r>
            <a:endParaRPr lang="en-GB" dirty="0"/>
          </a:p>
          <a:p>
            <a:endParaRPr lang="en-GB" dirty="0"/>
          </a:p>
          <a:p>
            <a:r>
              <a:rPr lang="en-GB" dirty="0">
                <a:hlinkClick r:id="rId8"/>
              </a:rPr>
              <a:t>Do’s and don'ts of clinical handwash basins - Infection Prevention Control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396663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NSICB PowerPoint template" id="{780CDF4B-F3E3-44E7-879B-3B0B4E88CE37}" vid="{770685B1-77EC-4BD6-92DA-5E63130052D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a6b784f-3cda-4942-b73c-7d7e8b9d47e5">
      <Terms xmlns="http://schemas.microsoft.com/office/infopath/2007/PartnerControls"/>
    </lcf76f155ced4ddcb4097134ff3c332f>
    <TaxCatchAll xmlns="272909d0-56a8-4551-bbba-d20c5353ccdd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DFB6930346DF043AD139FF6DB68128A" ma:contentTypeVersion="15" ma:contentTypeDescription="Create a new document." ma:contentTypeScope="" ma:versionID="203162c6fc0bd2ee2b0015fddbf711da">
  <xsd:schema xmlns:xsd="http://www.w3.org/2001/XMLSchema" xmlns:xs="http://www.w3.org/2001/XMLSchema" xmlns:p="http://schemas.microsoft.com/office/2006/metadata/properties" xmlns:ns2="6a6b784f-3cda-4942-b73c-7d7e8b9d47e5" xmlns:ns3="272909d0-56a8-4551-bbba-d20c5353ccdd" targetNamespace="http://schemas.microsoft.com/office/2006/metadata/properties" ma:root="true" ma:fieldsID="b78779a2539f56db723b324d5d3659a8" ns2:_="" ns3:_="">
    <xsd:import namespace="6a6b784f-3cda-4942-b73c-7d7e8b9d47e5"/>
    <xsd:import namespace="272909d0-56a8-4551-bbba-d20c5353ccd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a6b784f-3cda-4942-b73c-7d7e8b9d47e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13d18bfd-b7db-4105-9f07-9d8b65c184c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2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72909d0-56a8-4551-bbba-d20c5353ccdd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3926cb04-cbce-480d-bfcf-2f4563c8d555}" ma:internalName="TaxCatchAll" ma:showField="CatchAllData" ma:web="272909d0-56a8-4551-bbba-d20c5353ccd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6542B7B-91F2-406A-B9C4-C6BFB9E7BA83}">
  <ds:schemaRefs>
    <ds:schemaRef ds:uri="http://schemas.microsoft.com/office/2006/metadata/properties"/>
    <ds:schemaRef ds:uri="http://schemas.microsoft.com/office/infopath/2007/PartnerControls"/>
    <ds:schemaRef ds:uri="2ce9a22c-ce2b-4217-9763-c9c66a5c84d8"/>
    <ds:schemaRef ds:uri="467719b9-d99a-4036-8ea5-2ef3ee79becd"/>
    <ds:schemaRef ds:uri="b9c66fa0-f228-490e-9dee-5e68d14237f3"/>
    <ds:schemaRef ds:uri="14e2959e-348b-4832-90e0-37183d0d83f6"/>
  </ds:schemaRefs>
</ds:datastoreItem>
</file>

<file path=customXml/itemProps2.xml><?xml version="1.0" encoding="utf-8"?>
<ds:datastoreItem xmlns:ds="http://schemas.openxmlformats.org/officeDocument/2006/customXml" ds:itemID="{FC2E2651-5CF6-4973-9548-D60819C99761}"/>
</file>

<file path=customXml/itemProps3.xml><?xml version="1.0" encoding="utf-8"?>
<ds:datastoreItem xmlns:ds="http://schemas.openxmlformats.org/officeDocument/2006/customXml" ds:itemID="{E230C68D-14D9-4F47-8473-1882F2308FAD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37c354b2-85b0-47f5-b222-07b48d774ee3}" enabled="0" method="" siteId="{37c354b2-85b0-47f5-b222-07b48d774ee3}" removed="1"/>
  <clbl:label id="{46a6a078-a0b0-4a34-a2dc-27bad75b7531}" enabled="0" method="" siteId="{46a6a078-a0b0-4a34-a2dc-27bad75b7531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NSICB PowerPoint template</Template>
  <TotalTime>0</TotalTime>
  <Words>465</Words>
  <Application>Microsoft Office PowerPoint</Application>
  <PresentationFormat>Widescreen</PresentationFormat>
  <Paragraphs>106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Aptos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Norfolk Community Health &amp; Care NHS Trust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BRIAND, Alice (NHS NORFOLK AND WAVENEY ICB - 26A)</dc:creator>
  <cp:lastModifiedBy>Charlotte Bowles</cp:lastModifiedBy>
  <cp:revision>7</cp:revision>
  <dcterms:created xsi:type="dcterms:W3CDTF">2026-03-25T20:09:59Z</dcterms:created>
  <dcterms:modified xsi:type="dcterms:W3CDTF">2026-07-24T08:44:50Z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0x010100ADFB6930346DF043AD139FF6DB68128A</vt:lpwstr>
  </property>
  <property fmtid="{D5CDD505-2E9C-101B-9397-08002B2CF9AE}" pid="3" name="MediaServiceImageTags">
    <vt:lpwstr/>
  </property>
</Properties>
</file>