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4"/>
  </p:sldMasterIdLst>
  <p:notesMasterIdLst>
    <p:notesMasterId r:id="rId6"/>
  </p:notesMasterIdLst>
  <p:handoutMasterIdLst>
    <p:handoutMasterId r:id="rId7"/>
  </p:handoutMasterIdLst>
  <p:sldIdLst>
    <p:sldId id="258" r:id="rId5"/>
  </p:sldIdLst>
  <p:sldSz cx="30275213" cy="42803763"/>
  <p:notesSz cx="6888163" cy="100187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9786">
          <p15:clr>
            <a:srgbClr val="A4A3A4"/>
          </p15:clr>
        </p15:guide>
        <p15:guide id="2" pos="9536">
          <p15:clr>
            <a:srgbClr val="A4A3A4"/>
          </p15:clr>
        </p15:guide>
        <p15:guide id="3" orient="horz" pos="19673">
          <p15:clr>
            <a:srgbClr val="A4A3A4"/>
          </p15:clr>
        </p15:guide>
        <p15:guide id="4" orient="horz" pos="13581">
          <p15:clr>
            <a:srgbClr val="A4A3A4"/>
          </p15:clr>
        </p15:guide>
      </p15:sldGuideLst>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9" roundtripDataSignature="AMtx7mhvHulqkMZ7SIhPIezVtBLPQMQMi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3790"/>
    <a:srgbClr val="FC6467"/>
    <a:srgbClr val="FFF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18FD0E-54F4-4677-B0F3-2707D4A6573C}" v="15" dt="2025-08-01T08:44:13.8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47" d="100"/>
          <a:sy n="47" d="100"/>
        </p:scale>
        <p:origin x="-941" y="-8515"/>
      </p:cViewPr>
      <p:guideLst>
        <p:guide orient="horz" pos="19786"/>
        <p:guide pos="9536"/>
        <p:guide orient="horz" pos="19673"/>
        <p:guide orient="horz" pos="1358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customschemas.google.com/relationships/presentationmetadata" Target="metadata"/><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C68470-5ABA-5160-E721-DA963E4F638E}"/>
              </a:ext>
            </a:extLst>
          </p:cNvPr>
          <p:cNvSpPr>
            <a:spLocks noGrp="1"/>
          </p:cNvSpPr>
          <p:nvPr>
            <p:ph type="hdr" sz="quarter"/>
          </p:nvPr>
        </p:nvSpPr>
        <p:spPr>
          <a:xfrm>
            <a:off x="0" y="0"/>
            <a:ext cx="2985621" cy="501497"/>
          </a:xfrm>
          <a:prstGeom prst="rect">
            <a:avLst/>
          </a:prstGeom>
        </p:spPr>
        <p:txBody>
          <a:bodyPr vert="horz" lIns="92437" tIns="46218" rIns="92437" bIns="46218" rtlCol="0"/>
          <a:lstStyle>
            <a:lvl1pPr algn="l">
              <a:defRPr sz="1200"/>
            </a:lvl1pPr>
          </a:lstStyle>
          <a:p>
            <a:endParaRPr lang="en-GB"/>
          </a:p>
        </p:txBody>
      </p:sp>
      <p:sp>
        <p:nvSpPr>
          <p:cNvPr id="3" name="Date Placeholder 2">
            <a:extLst>
              <a:ext uri="{FF2B5EF4-FFF2-40B4-BE49-F238E27FC236}">
                <a16:creationId xmlns:a16="http://schemas.microsoft.com/office/drawing/2014/main" id="{0E984EAB-3B10-CE5F-C1D8-6B9592D8A2D0}"/>
              </a:ext>
            </a:extLst>
          </p:cNvPr>
          <p:cNvSpPr>
            <a:spLocks noGrp="1"/>
          </p:cNvSpPr>
          <p:nvPr>
            <p:ph type="dt" sz="quarter" idx="1"/>
          </p:nvPr>
        </p:nvSpPr>
        <p:spPr>
          <a:xfrm>
            <a:off x="3900934" y="0"/>
            <a:ext cx="2985621" cy="501497"/>
          </a:xfrm>
          <a:prstGeom prst="rect">
            <a:avLst/>
          </a:prstGeom>
        </p:spPr>
        <p:txBody>
          <a:bodyPr vert="horz" lIns="92437" tIns="46218" rIns="92437" bIns="46218" rtlCol="0"/>
          <a:lstStyle>
            <a:lvl1pPr algn="r">
              <a:defRPr sz="1200"/>
            </a:lvl1pPr>
          </a:lstStyle>
          <a:p>
            <a:fld id="{609133BA-2636-4A3D-BCA2-F6A0C01F7D0A}" type="datetimeFigureOut">
              <a:rPr lang="en-GB" smtClean="0"/>
              <a:t>03/09/2025</a:t>
            </a:fld>
            <a:endParaRPr lang="en-GB"/>
          </a:p>
        </p:txBody>
      </p:sp>
      <p:sp>
        <p:nvSpPr>
          <p:cNvPr id="4" name="Footer Placeholder 3">
            <a:extLst>
              <a:ext uri="{FF2B5EF4-FFF2-40B4-BE49-F238E27FC236}">
                <a16:creationId xmlns:a16="http://schemas.microsoft.com/office/drawing/2014/main" id="{E094EC3A-0F09-FCB7-C6C8-7217A45C2DBC}"/>
              </a:ext>
            </a:extLst>
          </p:cNvPr>
          <p:cNvSpPr>
            <a:spLocks noGrp="1"/>
          </p:cNvSpPr>
          <p:nvPr>
            <p:ph type="ftr" sz="quarter" idx="2"/>
          </p:nvPr>
        </p:nvSpPr>
        <p:spPr>
          <a:xfrm>
            <a:off x="0" y="9517216"/>
            <a:ext cx="2985621" cy="501497"/>
          </a:xfrm>
          <a:prstGeom prst="rect">
            <a:avLst/>
          </a:prstGeom>
        </p:spPr>
        <p:txBody>
          <a:bodyPr vert="horz" lIns="92437" tIns="46218" rIns="92437" bIns="46218"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A45C122-7C21-565C-9FA1-C62677DB9F8C}"/>
              </a:ext>
            </a:extLst>
          </p:cNvPr>
          <p:cNvSpPr>
            <a:spLocks noGrp="1"/>
          </p:cNvSpPr>
          <p:nvPr>
            <p:ph type="sldNum" sz="quarter" idx="3"/>
          </p:nvPr>
        </p:nvSpPr>
        <p:spPr>
          <a:xfrm>
            <a:off x="3900934" y="9517216"/>
            <a:ext cx="2985621" cy="501497"/>
          </a:xfrm>
          <a:prstGeom prst="rect">
            <a:avLst/>
          </a:prstGeom>
        </p:spPr>
        <p:txBody>
          <a:bodyPr vert="horz" lIns="92437" tIns="46218" rIns="92437" bIns="46218" rtlCol="0" anchor="b"/>
          <a:lstStyle>
            <a:lvl1pPr algn="r">
              <a:defRPr sz="1200"/>
            </a:lvl1pPr>
          </a:lstStyle>
          <a:p>
            <a:fld id="{0B59EFF1-FC1B-4A4B-AD73-6922A0524E03}" type="slidenum">
              <a:rPr lang="en-GB" smtClean="0"/>
              <a:t>‹#›</a:t>
            </a:fld>
            <a:endParaRPr lang="en-GB"/>
          </a:p>
        </p:txBody>
      </p:sp>
    </p:spTree>
    <p:extLst>
      <p:ext uri="{BB962C8B-B14F-4D97-AF65-F5344CB8AC3E}">
        <p14:creationId xmlns:p14="http://schemas.microsoft.com/office/powerpoint/2010/main" val="1556360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5621" cy="501497"/>
          </a:xfrm>
          <a:prstGeom prst="rect">
            <a:avLst/>
          </a:prstGeom>
          <a:noFill/>
          <a:ln>
            <a:noFill/>
          </a:ln>
        </p:spPr>
        <p:txBody>
          <a:bodyPr spcFirstLastPara="1" wrap="square" lIns="92422" tIns="46198" rIns="92422" bIns="46198"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70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70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7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7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7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7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7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70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00934" y="0"/>
            <a:ext cx="2985621" cy="501497"/>
          </a:xfrm>
          <a:prstGeom prst="rect">
            <a:avLst/>
          </a:prstGeom>
          <a:noFill/>
          <a:ln>
            <a:noFill/>
          </a:ln>
        </p:spPr>
        <p:txBody>
          <a:bodyPr spcFirstLastPara="1" wrap="square" lIns="92422" tIns="46198" rIns="92422" bIns="46198"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70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70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7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7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7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7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7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70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47900" y="1252538"/>
            <a:ext cx="2392363"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495" y="4821096"/>
            <a:ext cx="5511174" cy="3944678"/>
          </a:xfrm>
          <a:prstGeom prst="rect">
            <a:avLst/>
          </a:prstGeom>
          <a:noFill/>
          <a:ln>
            <a:noFill/>
          </a:ln>
        </p:spPr>
        <p:txBody>
          <a:bodyPr spcFirstLastPara="1" wrap="square" lIns="92422" tIns="46198" rIns="92422" bIns="46198"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517216"/>
            <a:ext cx="2985621" cy="501497"/>
          </a:xfrm>
          <a:prstGeom prst="rect">
            <a:avLst/>
          </a:prstGeom>
          <a:noFill/>
          <a:ln>
            <a:noFill/>
          </a:ln>
        </p:spPr>
        <p:txBody>
          <a:bodyPr spcFirstLastPara="1" wrap="square" lIns="92422" tIns="46198" rIns="92422" bIns="46198"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70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70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7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7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7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7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7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70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00934" y="9517216"/>
            <a:ext cx="2985621" cy="501497"/>
          </a:xfrm>
          <a:prstGeom prst="rect">
            <a:avLst/>
          </a:prstGeom>
          <a:noFill/>
          <a:ln>
            <a:noFill/>
          </a:ln>
        </p:spPr>
        <p:txBody>
          <a:bodyPr spcFirstLastPara="1" wrap="square" lIns="92422" tIns="46198" rIns="92422" bIns="46198" anchor="b" anchorCtr="0">
            <a:noAutofit/>
          </a:bodyPr>
          <a:lstStyle/>
          <a:p>
            <a:pPr algn="r">
              <a:buSzPts val="1200"/>
            </a:pPr>
            <a:fld id="{00000000-1234-1234-1234-123412341234}" type="slidenum">
              <a:rPr lang="en-GB" sz="1200" smtClean="0">
                <a:solidFill>
                  <a:schemeClr val="dk1"/>
                </a:solidFill>
                <a:latin typeface="Calibri"/>
                <a:ea typeface="Calibri"/>
                <a:cs typeface="Calibri"/>
                <a:sym typeface="Calibri"/>
              </a:rPr>
              <a:pPr algn="r">
                <a:buSzPts val="1200"/>
              </a:pPr>
              <a:t>‹#›</a:t>
            </a:fld>
            <a:endParaRPr lang="en-GB"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5a65361553_2_124:notes"/>
          <p:cNvSpPr txBox="1">
            <a:spLocks noGrp="1"/>
          </p:cNvSpPr>
          <p:nvPr>
            <p:ph type="body" idx="1"/>
          </p:nvPr>
        </p:nvSpPr>
        <p:spPr>
          <a:xfrm>
            <a:off x="688816" y="4758883"/>
            <a:ext cx="5510530" cy="4508415"/>
          </a:xfrm>
          <a:prstGeom prst="rect">
            <a:avLst/>
          </a:prstGeom>
        </p:spPr>
        <p:txBody>
          <a:bodyPr spcFirstLastPara="1" wrap="square" lIns="92422" tIns="46198" rIns="92422" bIns="46198" anchor="t" anchorCtr="0">
            <a:noAutofit/>
          </a:bodyPr>
          <a:lstStyle/>
          <a:p>
            <a:pPr marL="0" indent="0"/>
            <a:endParaRPr/>
          </a:p>
        </p:txBody>
      </p:sp>
      <p:sp>
        <p:nvSpPr>
          <p:cNvPr id="202" name="Google Shape;202;g25a65361553_2_124:notes"/>
          <p:cNvSpPr>
            <a:spLocks noGrp="1" noRot="1" noChangeAspect="1"/>
          </p:cNvSpPr>
          <p:nvPr>
            <p:ph type="sldImg" idx="2"/>
          </p:nvPr>
        </p:nvSpPr>
        <p:spPr>
          <a:xfrm>
            <a:off x="2114550" y="750888"/>
            <a:ext cx="265906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9184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g25a65361553_2_6"/>
          <p:cNvSpPr txBox="1">
            <a:spLocks noGrp="1"/>
          </p:cNvSpPr>
          <p:nvPr>
            <p:ph type="dt" idx="10"/>
          </p:nvPr>
        </p:nvSpPr>
        <p:spPr>
          <a:xfrm>
            <a:off x="457752" y="6351401"/>
            <a:ext cx="2136175" cy="36484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g25a65361553_2_6"/>
          <p:cNvSpPr txBox="1">
            <a:spLocks noGrp="1"/>
          </p:cNvSpPr>
          <p:nvPr>
            <p:ph type="ftr" idx="11"/>
          </p:nvPr>
        </p:nvSpPr>
        <p:spPr>
          <a:xfrm>
            <a:off x="3127971" y="6351401"/>
            <a:ext cx="2899095" cy="36484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g25a65361553_2_6"/>
          <p:cNvSpPr txBox="1">
            <a:spLocks noGrp="1"/>
          </p:cNvSpPr>
          <p:nvPr>
            <p:ph type="sldNum" idx="12"/>
          </p:nvPr>
        </p:nvSpPr>
        <p:spPr>
          <a:xfrm>
            <a:off x="6561110" y="6351401"/>
            <a:ext cx="2136175" cy="36484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g25a65361553_2_69"/>
          <p:cNvSpPr txBox="1">
            <a:spLocks noGrp="1"/>
          </p:cNvSpPr>
          <p:nvPr>
            <p:ph type="title"/>
          </p:nvPr>
        </p:nvSpPr>
        <p:spPr>
          <a:xfrm rot="5400000">
            <a:off x="4743859" y="2167967"/>
            <a:ext cx="5846969" cy="2059883"/>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g25a65361553_2_69"/>
          <p:cNvSpPr txBox="1">
            <a:spLocks noGrp="1"/>
          </p:cNvSpPr>
          <p:nvPr>
            <p:ph type="body" idx="1"/>
          </p:nvPr>
        </p:nvSpPr>
        <p:spPr>
          <a:xfrm rot="5400000">
            <a:off x="547800" y="184376"/>
            <a:ext cx="5846969" cy="6027066"/>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g25a65361553_2_69"/>
          <p:cNvSpPr txBox="1">
            <a:spLocks noGrp="1"/>
          </p:cNvSpPr>
          <p:nvPr>
            <p:ph type="dt" idx="10"/>
          </p:nvPr>
        </p:nvSpPr>
        <p:spPr>
          <a:xfrm>
            <a:off x="457752" y="6351401"/>
            <a:ext cx="2136175" cy="36484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g25a65361553_2_69"/>
          <p:cNvSpPr txBox="1">
            <a:spLocks noGrp="1"/>
          </p:cNvSpPr>
          <p:nvPr>
            <p:ph type="ftr" idx="11"/>
          </p:nvPr>
        </p:nvSpPr>
        <p:spPr>
          <a:xfrm>
            <a:off x="3127971" y="6351401"/>
            <a:ext cx="2899095" cy="36484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g25a65361553_2_69"/>
          <p:cNvSpPr txBox="1">
            <a:spLocks noGrp="1"/>
          </p:cNvSpPr>
          <p:nvPr>
            <p:ph type="sldNum" idx="12"/>
          </p:nvPr>
        </p:nvSpPr>
        <p:spPr>
          <a:xfrm>
            <a:off x="6561110" y="6351401"/>
            <a:ext cx="2136175" cy="36484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
        <p:cNvGrpSpPr/>
        <p:nvPr/>
      </p:nvGrpSpPr>
      <p:grpSpPr>
        <a:xfrm>
          <a:off x="0" y="0"/>
          <a:ext cx="0" cy="0"/>
          <a:chOff x="0" y="0"/>
          <a:chExt cx="0" cy="0"/>
        </a:xfrm>
      </p:grpSpPr>
      <p:sp>
        <p:nvSpPr>
          <p:cNvPr id="101" name="Google Shape;101;g25a65361553_2_16"/>
          <p:cNvSpPr txBox="1">
            <a:spLocks noGrp="1"/>
          </p:cNvSpPr>
          <p:nvPr>
            <p:ph type="title"/>
          </p:nvPr>
        </p:nvSpPr>
        <p:spPr>
          <a:xfrm>
            <a:off x="457752" y="274424"/>
            <a:ext cx="8239534" cy="114211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g25a65361553_2_16"/>
          <p:cNvSpPr txBox="1">
            <a:spLocks noGrp="1"/>
          </p:cNvSpPr>
          <p:nvPr>
            <p:ph type="body" idx="1"/>
          </p:nvPr>
        </p:nvSpPr>
        <p:spPr>
          <a:xfrm>
            <a:off x="457752" y="1598954"/>
            <a:ext cx="8239534" cy="452243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3" name="Google Shape;103;g25a65361553_2_16"/>
          <p:cNvSpPr txBox="1">
            <a:spLocks noGrp="1"/>
          </p:cNvSpPr>
          <p:nvPr>
            <p:ph type="dt" idx="10"/>
          </p:nvPr>
        </p:nvSpPr>
        <p:spPr>
          <a:xfrm>
            <a:off x="457752" y="6351401"/>
            <a:ext cx="2136175" cy="36484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g25a65361553_2_16"/>
          <p:cNvSpPr txBox="1">
            <a:spLocks noGrp="1"/>
          </p:cNvSpPr>
          <p:nvPr>
            <p:ph type="ftr" idx="11"/>
          </p:nvPr>
        </p:nvSpPr>
        <p:spPr>
          <a:xfrm>
            <a:off x="3127971" y="6351401"/>
            <a:ext cx="2899095" cy="36484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g25a65361553_2_16"/>
          <p:cNvSpPr txBox="1">
            <a:spLocks noGrp="1"/>
          </p:cNvSpPr>
          <p:nvPr>
            <p:ph type="sldNum" idx="12"/>
          </p:nvPr>
        </p:nvSpPr>
        <p:spPr>
          <a:xfrm>
            <a:off x="6561110" y="6351401"/>
            <a:ext cx="2136175" cy="36484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g25a65361553_2_22"/>
          <p:cNvSpPr txBox="1">
            <a:spLocks noGrp="1"/>
          </p:cNvSpPr>
          <p:nvPr>
            <p:ph type="title"/>
          </p:nvPr>
        </p:nvSpPr>
        <p:spPr>
          <a:xfrm>
            <a:off x="723185" y="4403469"/>
            <a:ext cx="7781782" cy="136101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g25a65361553_2_22"/>
          <p:cNvSpPr txBox="1">
            <a:spLocks noGrp="1"/>
          </p:cNvSpPr>
          <p:nvPr>
            <p:ph type="body" idx="1"/>
          </p:nvPr>
        </p:nvSpPr>
        <p:spPr>
          <a:xfrm>
            <a:off x="723185" y="2904450"/>
            <a:ext cx="7781782" cy="1499019"/>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9" name="Google Shape;109;g25a65361553_2_22"/>
          <p:cNvSpPr txBox="1">
            <a:spLocks noGrp="1"/>
          </p:cNvSpPr>
          <p:nvPr>
            <p:ph type="dt" idx="10"/>
          </p:nvPr>
        </p:nvSpPr>
        <p:spPr>
          <a:xfrm>
            <a:off x="457752" y="6351401"/>
            <a:ext cx="2136175" cy="36484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g25a65361553_2_22"/>
          <p:cNvSpPr txBox="1">
            <a:spLocks noGrp="1"/>
          </p:cNvSpPr>
          <p:nvPr>
            <p:ph type="ftr" idx="11"/>
          </p:nvPr>
        </p:nvSpPr>
        <p:spPr>
          <a:xfrm>
            <a:off x="3127971" y="6351401"/>
            <a:ext cx="2899095" cy="36484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g25a65361553_2_22"/>
          <p:cNvSpPr txBox="1">
            <a:spLocks noGrp="1"/>
          </p:cNvSpPr>
          <p:nvPr>
            <p:ph type="sldNum" idx="12"/>
          </p:nvPr>
        </p:nvSpPr>
        <p:spPr>
          <a:xfrm>
            <a:off x="6561110" y="6351401"/>
            <a:ext cx="2136175" cy="36484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g25a65361553_2_28"/>
          <p:cNvSpPr txBox="1">
            <a:spLocks noGrp="1"/>
          </p:cNvSpPr>
          <p:nvPr>
            <p:ph type="title"/>
          </p:nvPr>
        </p:nvSpPr>
        <p:spPr>
          <a:xfrm>
            <a:off x="457752" y="274424"/>
            <a:ext cx="8239534" cy="114211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g25a65361553_2_28"/>
          <p:cNvSpPr txBox="1">
            <a:spLocks noGrp="1"/>
          </p:cNvSpPr>
          <p:nvPr>
            <p:ph type="body" idx="1"/>
          </p:nvPr>
        </p:nvSpPr>
        <p:spPr>
          <a:xfrm>
            <a:off x="457752" y="1598954"/>
            <a:ext cx="4043475" cy="452243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5" name="Google Shape;115;g25a65361553_2_28"/>
          <p:cNvSpPr txBox="1">
            <a:spLocks noGrp="1"/>
          </p:cNvSpPr>
          <p:nvPr>
            <p:ph type="body" idx="2"/>
          </p:nvPr>
        </p:nvSpPr>
        <p:spPr>
          <a:xfrm>
            <a:off x="4653811" y="1598954"/>
            <a:ext cx="4043475" cy="452243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6" name="Google Shape;116;g25a65361553_2_28"/>
          <p:cNvSpPr txBox="1">
            <a:spLocks noGrp="1"/>
          </p:cNvSpPr>
          <p:nvPr>
            <p:ph type="dt" idx="10"/>
          </p:nvPr>
        </p:nvSpPr>
        <p:spPr>
          <a:xfrm>
            <a:off x="457752" y="6351401"/>
            <a:ext cx="2136175" cy="36484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g25a65361553_2_28"/>
          <p:cNvSpPr txBox="1">
            <a:spLocks noGrp="1"/>
          </p:cNvSpPr>
          <p:nvPr>
            <p:ph type="ftr" idx="11"/>
          </p:nvPr>
        </p:nvSpPr>
        <p:spPr>
          <a:xfrm>
            <a:off x="3127971" y="6351401"/>
            <a:ext cx="2899095" cy="36484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g25a65361553_2_28"/>
          <p:cNvSpPr txBox="1">
            <a:spLocks noGrp="1"/>
          </p:cNvSpPr>
          <p:nvPr>
            <p:ph type="sldNum" idx="12"/>
          </p:nvPr>
        </p:nvSpPr>
        <p:spPr>
          <a:xfrm>
            <a:off x="6561110" y="6351401"/>
            <a:ext cx="2136175" cy="36484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g25a65361553_2_35"/>
          <p:cNvSpPr txBox="1">
            <a:spLocks noGrp="1"/>
          </p:cNvSpPr>
          <p:nvPr>
            <p:ph type="title"/>
          </p:nvPr>
        </p:nvSpPr>
        <p:spPr>
          <a:xfrm>
            <a:off x="457752" y="274424"/>
            <a:ext cx="8239534" cy="114211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g25a65361553_2_35"/>
          <p:cNvSpPr txBox="1">
            <a:spLocks noGrp="1"/>
          </p:cNvSpPr>
          <p:nvPr>
            <p:ph type="body" idx="1"/>
          </p:nvPr>
        </p:nvSpPr>
        <p:spPr>
          <a:xfrm>
            <a:off x="457752" y="1533918"/>
            <a:ext cx="4045065" cy="639264"/>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2" name="Google Shape;122;g25a65361553_2_35"/>
          <p:cNvSpPr txBox="1">
            <a:spLocks noGrp="1"/>
          </p:cNvSpPr>
          <p:nvPr>
            <p:ph type="body" idx="2"/>
          </p:nvPr>
        </p:nvSpPr>
        <p:spPr>
          <a:xfrm>
            <a:off x="457752" y="2173182"/>
            <a:ext cx="4045065" cy="3948212"/>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3" name="Google Shape;123;g25a65361553_2_35"/>
          <p:cNvSpPr txBox="1">
            <a:spLocks noGrp="1"/>
          </p:cNvSpPr>
          <p:nvPr>
            <p:ph type="body" idx="3"/>
          </p:nvPr>
        </p:nvSpPr>
        <p:spPr>
          <a:xfrm>
            <a:off x="4650632" y="1533918"/>
            <a:ext cx="4046654" cy="639264"/>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4" name="Google Shape;124;g25a65361553_2_35"/>
          <p:cNvSpPr txBox="1">
            <a:spLocks noGrp="1"/>
          </p:cNvSpPr>
          <p:nvPr>
            <p:ph type="body" idx="4"/>
          </p:nvPr>
        </p:nvSpPr>
        <p:spPr>
          <a:xfrm>
            <a:off x="4650632" y="2173182"/>
            <a:ext cx="4046654" cy="3948212"/>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5" name="Google Shape;125;g25a65361553_2_35"/>
          <p:cNvSpPr txBox="1">
            <a:spLocks noGrp="1"/>
          </p:cNvSpPr>
          <p:nvPr>
            <p:ph type="dt" idx="10"/>
          </p:nvPr>
        </p:nvSpPr>
        <p:spPr>
          <a:xfrm>
            <a:off x="457752" y="6351401"/>
            <a:ext cx="2136175" cy="36484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g25a65361553_2_35"/>
          <p:cNvSpPr txBox="1">
            <a:spLocks noGrp="1"/>
          </p:cNvSpPr>
          <p:nvPr>
            <p:ph type="ftr" idx="11"/>
          </p:nvPr>
        </p:nvSpPr>
        <p:spPr>
          <a:xfrm>
            <a:off x="3127971" y="6351401"/>
            <a:ext cx="2899095" cy="36484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g25a65361553_2_35"/>
          <p:cNvSpPr txBox="1">
            <a:spLocks noGrp="1"/>
          </p:cNvSpPr>
          <p:nvPr>
            <p:ph type="sldNum" idx="12"/>
          </p:nvPr>
        </p:nvSpPr>
        <p:spPr>
          <a:xfrm>
            <a:off x="6561110" y="6351401"/>
            <a:ext cx="2136175" cy="36484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g25a65361553_2_44"/>
          <p:cNvSpPr txBox="1">
            <a:spLocks noGrp="1"/>
          </p:cNvSpPr>
          <p:nvPr>
            <p:ph type="title"/>
          </p:nvPr>
        </p:nvSpPr>
        <p:spPr>
          <a:xfrm>
            <a:off x="457752" y="274424"/>
            <a:ext cx="8239534" cy="114211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g25a65361553_2_44"/>
          <p:cNvSpPr txBox="1">
            <a:spLocks noGrp="1"/>
          </p:cNvSpPr>
          <p:nvPr>
            <p:ph type="dt" idx="10"/>
          </p:nvPr>
        </p:nvSpPr>
        <p:spPr>
          <a:xfrm>
            <a:off x="457752" y="6351401"/>
            <a:ext cx="2136175" cy="36484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g25a65361553_2_44"/>
          <p:cNvSpPr txBox="1">
            <a:spLocks noGrp="1"/>
          </p:cNvSpPr>
          <p:nvPr>
            <p:ph type="ftr" idx="11"/>
          </p:nvPr>
        </p:nvSpPr>
        <p:spPr>
          <a:xfrm>
            <a:off x="3127971" y="6351401"/>
            <a:ext cx="2899095" cy="36484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g25a65361553_2_44"/>
          <p:cNvSpPr txBox="1">
            <a:spLocks noGrp="1"/>
          </p:cNvSpPr>
          <p:nvPr>
            <p:ph type="sldNum" idx="12"/>
          </p:nvPr>
        </p:nvSpPr>
        <p:spPr>
          <a:xfrm>
            <a:off x="6561110" y="6351401"/>
            <a:ext cx="2136175" cy="36484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g25a65361553_2_49"/>
          <p:cNvSpPr txBox="1">
            <a:spLocks noGrp="1"/>
          </p:cNvSpPr>
          <p:nvPr>
            <p:ph type="title"/>
          </p:nvPr>
        </p:nvSpPr>
        <p:spPr>
          <a:xfrm>
            <a:off x="457752" y="272837"/>
            <a:ext cx="3011944" cy="116114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g25a65361553_2_49"/>
          <p:cNvSpPr txBox="1">
            <a:spLocks noGrp="1"/>
          </p:cNvSpPr>
          <p:nvPr>
            <p:ph type="body" idx="1"/>
          </p:nvPr>
        </p:nvSpPr>
        <p:spPr>
          <a:xfrm>
            <a:off x="3579365" y="272837"/>
            <a:ext cx="5117920" cy="5848556"/>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g25a65361553_2_49"/>
          <p:cNvSpPr txBox="1">
            <a:spLocks noGrp="1"/>
          </p:cNvSpPr>
          <p:nvPr>
            <p:ph type="body" idx="2"/>
          </p:nvPr>
        </p:nvSpPr>
        <p:spPr>
          <a:xfrm>
            <a:off x="457752" y="1433983"/>
            <a:ext cx="3011944" cy="4687411"/>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g25a65361553_2_49"/>
          <p:cNvSpPr txBox="1">
            <a:spLocks noGrp="1"/>
          </p:cNvSpPr>
          <p:nvPr>
            <p:ph type="dt" idx="10"/>
          </p:nvPr>
        </p:nvSpPr>
        <p:spPr>
          <a:xfrm>
            <a:off x="457752" y="6351401"/>
            <a:ext cx="2136175" cy="36484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g25a65361553_2_49"/>
          <p:cNvSpPr txBox="1">
            <a:spLocks noGrp="1"/>
          </p:cNvSpPr>
          <p:nvPr>
            <p:ph type="ftr" idx="11"/>
          </p:nvPr>
        </p:nvSpPr>
        <p:spPr>
          <a:xfrm>
            <a:off x="3127971" y="6351401"/>
            <a:ext cx="2899095" cy="36484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g25a65361553_2_49"/>
          <p:cNvSpPr txBox="1">
            <a:spLocks noGrp="1"/>
          </p:cNvSpPr>
          <p:nvPr>
            <p:ph type="sldNum" idx="12"/>
          </p:nvPr>
        </p:nvSpPr>
        <p:spPr>
          <a:xfrm>
            <a:off x="6561110" y="6351401"/>
            <a:ext cx="2136175" cy="36484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g25a65361553_2_56"/>
          <p:cNvSpPr txBox="1">
            <a:spLocks noGrp="1"/>
          </p:cNvSpPr>
          <p:nvPr>
            <p:ph type="title"/>
          </p:nvPr>
        </p:nvSpPr>
        <p:spPr>
          <a:xfrm>
            <a:off x="1794451" y="4796863"/>
            <a:ext cx="5493022" cy="56629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g25a65361553_2_56"/>
          <p:cNvSpPr>
            <a:spLocks noGrp="1"/>
          </p:cNvSpPr>
          <p:nvPr>
            <p:ph type="pic" idx="2"/>
          </p:nvPr>
        </p:nvSpPr>
        <p:spPr>
          <a:xfrm>
            <a:off x="1794451" y="612298"/>
            <a:ext cx="5493022" cy="4111597"/>
          </a:xfrm>
          <a:prstGeom prst="rect">
            <a:avLst/>
          </a:prstGeom>
          <a:noFill/>
          <a:ln>
            <a:noFill/>
          </a:ln>
        </p:spPr>
      </p:sp>
      <p:sp>
        <p:nvSpPr>
          <p:cNvPr id="143" name="Google Shape;143;g25a65361553_2_56"/>
          <p:cNvSpPr txBox="1">
            <a:spLocks noGrp="1"/>
          </p:cNvSpPr>
          <p:nvPr>
            <p:ph type="body" idx="1"/>
          </p:nvPr>
        </p:nvSpPr>
        <p:spPr>
          <a:xfrm>
            <a:off x="1794451" y="5363159"/>
            <a:ext cx="5493022" cy="804235"/>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g25a65361553_2_56"/>
          <p:cNvSpPr txBox="1">
            <a:spLocks noGrp="1"/>
          </p:cNvSpPr>
          <p:nvPr>
            <p:ph type="dt" idx="10"/>
          </p:nvPr>
        </p:nvSpPr>
        <p:spPr>
          <a:xfrm>
            <a:off x="457752" y="6351401"/>
            <a:ext cx="2136175" cy="36484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g25a65361553_2_56"/>
          <p:cNvSpPr txBox="1">
            <a:spLocks noGrp="1"/>
          </p:cNvSpPr>
          <p:nvPr>
            <p:ph type="ftr" idx="11"/>
          </p:nvPr>
        </p:nvSpPr>
        <p:spPr>
          <a:xfrm>
            <a:off x="3127971" y="6351401"/>
            <a:ext cx="2899095" cy="36484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g25a65361553_2_56"/>
          <p:cNvSpPr txBox="1">
            <a:spLocks noGrp="1"/>
          </p:cNvSpPr>
          <p:nvPr>
            <p:ph type="sldNum" idx="12"/>
          </p:nvPr>
        </p:nvSpPr>
        <p:spPr>
          <a:xfrm>
            <a:off x="6561110" y="6351401"/>
            <a:ext cx="2136175" cy="36484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g25a65361553_2_63"/>
          <p:cNvSpPr txBox="1">
            <a:spLocks noGrp="1"/>
          </p:cNvSpPr>
          <p:nvPr>
            <p:ph type="title"/>
          </p:nvPr>
        </p:nvSpPr>
        <p:spPr>
          <a:xfrm>
            <a:off x="457752" y="274424"/>
            <a:ext cx="8239534" cy="114211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g25a65361553_2_63"/>
          <p:cNvSpPr txBox="1">
            <a:spLocks noGrp="1"/>
          </p:cNvSpPr>
          <p:nvPr>
            <p:ph type="body" idx="1"/>
          </p:nvPr>
        </p:nvSpPr>
        <p:spPr>
          <a:xfrm rot="5400000">
            <a:off x="2316299" y="-259593"/>
            <a:ext cx="4522439" cy="8239534"/>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g25a65361553_2_63"/>
          <p:cNvSpPr txBox="1">
            <a:spLocks noGrp="1"/>
          </p:cNvSpPr>
          <p:nvPr>
            <p:ph type="dt" idx="10"/>
          </p:nvPr>
        </p:nvSpPr>
        <p:spPr>
          <a:xfrm>
            <a:off x="457752" y="6351401"/>
            <a:ext cx="2136175" cy="36484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g25a65361553_2_63"/>
          <p:cNvSpPr txBox="1">
            <a:spLocks noGrp="1"/>
          </p:cNvSpPr>
          <p:nvPr>
            <p:ph type="ftr" idx="11"/>
          </p:nvPr>
        </p:nvSpPr>
        <p:spPr>
          <a:xfrm>
            <a:off x="3127971" y="6351401"/>
            <a:ext cx="2899095" cy="36484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g25a65361553_2_63"/>
          <p:cNvSpPr txBox="1">
            <a:spLocks noGrp="1"/>
          </p:cNvSpPr>
          <p:nvPr>
            <p:ph type="sldNum" idx="12"/>
          </p:nvPr>
        </p:nvSpPr>
        <p:spPr>
          <a:xfrm>
            <a:off x="6561110" y="6351401"/>
            <a:ext cx="2136175" cy="36484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g25a65361553_2_0"/>
          <p:cNvSpPr txBox="1">
            <a:spLocks noGrp="1"/>
          </p:cNvSpPr>
          <p:nvPr>
            <p:ph type="title"/>
          </p:nvPr>
        </p:nvSpPr>
        <p:spPr>
          <a:xfrm>
            <a:off x="457752" y="274424"/>
            <a:ext cx="8239534" cy="114211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g25a65361553_2_0"/>
          <p:cNvSpPr txBox="1">
            <a:spLocks noGrp="1"/>
          </p:cNvSpPr>
          <p:nvPr>
            <p:ph type="body" idx="1"/>
          </p:nvPr>
        </p:nvSpPr>
        <p:spPr>
          <a:xfrm>
            <a:off x="457752" y="1598954"/>
            <a:ext cx="8239534" cy="4522439"/>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g25a65361553_2_0"/>
          <p:cNvSpPr txBox="1">
            <a:spLocks noGrp="1"/>
          </p:cNvSpPr>
          <p:nvPr>
            <p:ph type="dt" idx="10"/>
          </p:nvPr>
        </p:nvSpPr>
        <p:spPr>
          <a:xfrm>
            <a:off x="457752" y="6351401"/>
            <a:ext cx="2136175" cy="36484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g25a65361553_2_0"/>
          <p:cNvSpPr txBox="1">
            <a:spLocks noGrp="1"/>
          </p:cNvSpPr>
          <p:nvPr>
            <p:ph type="ftr" idx="11"/>
          </p:nvPr>
        </p:nvSpPr>
        <p:spPr>
          <a:xfrm>
            <a:off x="3127971" y="6351401"/>
            <a:ext cx="2899095" cy="36484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g25a65361553_2_0"/>
          <p:cNvSpPr txBox="1">
            <a:spLocks noGrp="1"/>
          </p:cNvSpPr>
          <p:nvPr>
            <p:ph type="sldNum" idx="12"/>
          </p:nvPr>
        </p:nvSpPr>
        <p:spPr>
          <a:xfrm>
            <a:off x="6561110" y="6351401"/>
            <a:ext cx="2136175" cy="364841"/>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7.png"/><Relationship Id="rId18" Type="http://schemas.openxmlformats.org/officeDocument/2006/relationships/image" Target="../media/image12.png"/><Relationship Id="rId3" Type="http://schemas.openxmlformats.org/officeDocument/2006/relationships/hyperlink" Target="https://www.legislation.gov.uk/uksi/2012/1916/schedule/16" TargetMode="External"/><Relationship Id="rId21" Type="http://schemas.openxmlformats.org/officeDocument/2006/relationships/image" Target="../media/image15.png"/><Relationship Id="rId7" Type="http://schemas.openxmlformats.org/officeDocument/2006/relationships/image" Target="../media/image1.png"/><Relationship Id="rId12" Type="http://schemas.openxmlformats.org/officeDocument/2006/relationships/image" Target="../media/image6.png"/><Relationship Id="rId17"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image" Target="../media/image10.png"/><Relationship Id="rId20"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hyperlink" Target="https://gbr01.safelinks.protection.outlook.com/?url=https%3A%2F%2Fwww.legislation.gov.uk%2Fuksi%2F2024%2F729%2Fcontents%2Fmade&amp;data=05%7C02%7Cclairedearden%40nhs.net%7Cc3c0bc16e2034ea1044808ddd015091a%7C37c354b285b047f5b22207b48d774ee3%7C0%7C0%7C638895510941404538%7CUnknown%7CTWFpbGZsb3d8eyJFbXB0eU1hcGkiOnRydWUsIlYiOiIwLjAuMDAwMCIsIlAiOiJXaW4zMiIsIkFOIjoiTWFpbCIsIldUIjoyfQ%3D%3D%7C0%7C%7C%7C&amp;sdata=WgI%2BiVuXqf9%2BmimttCwjCxWQbZcz0mYzwiKuvOF6zRk%3D&amp;reserved=0" TargetMode="External"/><Relationship Id="rId11" Type="http://schemas.openxmlformats.org/officeDocument/2006/relationships/image" Target="../media/image5.png"/><Relationship Id="rId5" Type="http://schemas.openxmlformats.org/officeDocument/2006/relationships/hyperlink" Target="https://gbr01.safelinks.protection.outlook.com/?url=https%3A%2F%2Fwww.legislation.gov.uk%2Fuksi%2F2012%2F1916%2Fschedule%2F16&amp;data=05%7C02%7Cclairedearden%40nhs.net%7Cc3c0bc16e2034ea1044808ddd015091a%7C37c354b285b047f5b22207b48d774ee3%7C0%7C0%7C638895510941361980%7CUnknown%7CTWFpbGZsb3d8eyJFbXB0eU1hcGkiOnRydWUsIlYiOiIwLjAuMDAwMCIsIlAiOiJXaW4zMiIsIkFOIjoiTWFpbCIsIldUIjoyfQ%3D%3D%7C0%7C%7C%7C&amp;sdata=GQya%2FNhPBLzGt5Bt8Xlbmx%2Fr2xJK01zrt668qzSwEWQ%3D&amp;reserved=0" TargetMode="External"/><Relationship Id="rId15" Type="http://schemas.openxmlformats.org/officeDocument/2006/relationships/image" Target="../media/image9.png"/><Relationship Id="rId23" Type="http://schemas.openxmlformats.org/officeDocument/2006/relationships/image" Target="../media/image17.png"/><Relationship Id="rId10" Type="http://schemas.openxmlformats.org/officeDocument/2006/relationships/image" Target="../media/image4.png"/><Relationship Id="rId19" Type="http://schemas.openxmlformats.org/officeDocument/2006/relationships/image" Target="../media/image13.png"/><Relationship Id="rId4" Type="http://schemas.openxmlformats.org/officeDocument/2006/relationships/hyperlink" Target="https://www.legislation.gov.uk/uksi/2024/729/contents/made" TargetMode="External"/><Relationship Id="rId9" Type="http://schemas.openxmlformats.org/officeDocument/2006/relationships/image" Target="../media/image3.png"/><Relationship Id="rId14" Type="http://schemas.openxmlformats.org/officeDocument/2006/relationships/image" Target="../media/image8.png"/><Relationship Id="rId2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EEEF4"/>
        </a:solidFill>
        <a:effectLst/>
      </p:bgPr>
    </p:bg>
    <p:spTree>
      <p:nvGrpSpPr>
        <p:cNvPr id="1" name="Shape 203"/>
        <p:cNvGrpSpPr/>
        <p:nvPr/>
      </p:nvGrpSpPr>
      <p:grpSpPr>
        <a:xfrm>
          <a:off x="0" y="0"/>
          <a:ext cx="0" cy="0"/>
          <a:chOff x="0" y="0"/>
          <a:chExt cx="0" cy="0"/>
        </a:xfrm>
      </p:grpSpPr>
      <p:sp>
        <p:nvSpPr>
          <p:cNvPr id="5" name="TextBox 4">
            <a:extLst>
              <a:ext uri="{FF2B5EF4-FFF2-40B4-BE49-F238E27FC236}">
                <a16:creationId xmlns:a16="http://schemas.microsoft.com/office/drawing/2014/main" id="{08FEBC44-C327-A462-4433-222B836416CA}"/>
              </a:ext>
            </a:extLst>
          </p:cNvPr>
          <p:cNvSpPr txBox="1"/>
          <p:nvPr/>
        </p:nvSpPr>
        <p:spPr>
          <a:xfrm>
            <a:off x="18315613" y="31367198"/>
            <a:ext cx="10351635" cy="10187459"/>
          </a:xfrm>
          <a:prstGeom prst="rect">
            <a:avLst/>
          </a:prstGeom>
          <a:solidFill>
            <a:schemeClr val="bg1"/>
          </a:solidFill>
          <a:ln>
            <a:solidFill>
              <a:schemeClr val="tx1"/>
            </a:solidFill>
          </a:ln>
        </p:spPr>
        <p:txBody>
          <a:bodyPr wrap="square" rtlCol="0">
            <a:spAutoFit/>
          </a:bodyPr>
          <a:lstStyle/>
          <a:p>
            <a:endParaRPr lang="en-GB" dirty="0"/>
          </a:p>
        </p:txBody>
      </p:sp>
      <p:sp>
        <p:nvSpPr>
          <p:cNvPr id="244" name="Google Shape;244;g25a65361553_2_124"/>
          <p:cNvSpPr txBox="1"/>
          <p:nvPr/>
        </p:nvSpPr>
        <p:spPr>
          <a:xfrm>
            <a:off x="6092892" y="998851"/>
            <a:ext cx="23348799" cy="2214196"/>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9000"/>
              </a:lnSpc>
              <a:spcBef>
                <a:spcPts val="0"/>
              </a:spcBef>
              <a:spcAft>
                <a:spcPts val="0"/>
              </a:spcAft>
              <a:buClr>
                <a:srgbClr val="000000"/>
              </a:buClr>
              <a:buSzTx/>
              <a:buFont typeface="Arial"/>
              <a:buNone/>
              <a:tabLst/>
              <a:defRPr/>
            </a:pPr>
            <a:r>
              <a:rPr lang="en-GB" sz="6600" b="1" dirty="0">
                <a:solidFill>
                  <a:srgbClr val="0070C0"/>
                </a:solidFill>
              </a:rPr>
              <a:t>The Expanding Role of Registered Pharmacy Technicians,                         are you Maximising Your Workforce?</a:t>
            </a:r>
            <a:endParaRPr kumimoji="0" lang="en-GB" sz="6600" b="1" i="0" u="none" strike="noStrike" kern="0" cap="none" spc="0" normalizeH="0" baseline="0" noProof="0" dirty="0">
              <a:ln>
                <a:noFill/>
              </a:ln>
              <a:solidFill>
                <a:srgbClr val="0070C0"/>
              </a:solidFill>
              <a:effectLst/>
              <a:uLnTx/>
              <a:uFillTx/>
              <a:latin typeface="Arial"/>
              <a:cs typeface="Arial"/>
              <a:sym typeface="Arial"/>
            </a:endParaRPr>
          </a:p>
        </p:txBody>
      </p:sp>
      <p:sp>
        <p:nvSpPr>
          <p:cNvPr id="245" name="Google Shape;245;g25a65361553_2_124"/>
          <p:cNvSpPr txBox="1"/>
          <p:nvPr/>
        </p:nvSpPr>
        <p:spPr>
          <a:xfrm rot="10800000" flipV="1">
            <a:off x="5055633" y="3541457"/>
            <a:ext cx="23679830" cy="2108269"/>
          </a:xfrm>
          <a:prstGeom prst="rect">
            <a:avLst/>
          </a:prstGeom>
          <a:noFill/>
          <a:ln>
            <a:noFill/>
          </a:ln>
        </p:spPr>
        <p:txBody>
          <a:bodyPr spcFirstLastPara="1" wrap="square" lIns="0" tIns="0" rIns="0" bIns="0" anchor="t" anchorCtr="0">
            <a:spAutoFit/>
          </a:bodyPr>
          <a:lstStyle/>
          <a:p>
            <a:pPr algn="ctr">
              <a:spcBef>
                <a:spcPts val="1200"/>
              </a:spcBef>
              <a:spcAft>
                <a:spcPts val="1200"/>
              </a:spcAft>
              <a:defRPr/>
            </a:pPr>
            <a:r>
              <a:rPr lang="en-GB" sz="4900" dirty="0">
                <a:solidFill>
                  <a:srgbClr val="1C2120"/>
                </a:solidFill>
              </a:rPr>
              <a:t>Dearden C</a:t>
            </a:r>
            <a:r>
              <a:rPr lang="en-GB" sz="5400" baseline="30000" dirty="0">
                <a:solidFill>
                  <a:srgbClr val="1C2120"/>
                </a:solidFill>
              </a:rPr>
              <a:t>1</a:t>
            </a:r>
            <a:r>
              <a:rPr lang="en-GB" sz="4900" dirty="0">
                <a:solidFill>
                  <a:srgbClr val="1C2120"/>
                </a:solidFill>
              </a:rPr>
              <a:t> </a:t>
            </a:r>
            <a:r>
              <a:rPr kumimoji="0" lang="en-GB" sz="4800" b="0" strike="noStrike" kern="0" cap="none" spc="0" normalizeH="0" baseline="0" noProof="0" dirty="0">
                <a:ln>
                  <a:noFill/>
                </a:ln>
                <a:solidFill>
                  <a:srgbClr val="1C2120"/>
                </a:solidFill>
                <a:effectLst/>
                <a:uLnTx/>
                <a:uFillTx/>
                <a:latin typeface="Arial"/>
                <a:ea typeface="Arial"/>
                <a:cs typeface="Arial"/>
                <a:sym typeface="Arial"/>
              </a:rPr>
              <a:t>Lucas S</a:t>
            </a:r>
            <a:r>
              <a:rPr lang="en-GB" sz="4800" baseline="30000" dirty="0">
                <a:solidFill>
                  <a:srgbClr val="1C2120"/>
                </a:solidFill>
              </a:rPr>
              <a:t>2</a:t>
            </a:r>
            <a:r>
              <a:rPr lang="en-GB" sz="4800" dirty="0">
                <a:solidFill>
                  <a:srgbClr val="1C2120"/>
                </a:solidFill>
              </a:rPr>
              <a:t> Cavanagh S</a:t>
            </a:r>
            <a:r>
              <a:rPr lang="en-GB" sz="4800" baseline="30000" dirty="0">
                <a:solidFill>
                  <a:srgbClr val="1C2120"/>
                </a:solidFill>
              </a:rPr>
              <a:t>3</a:t>
            </a:r>
            <a:endParaRPr kumimoji="0" lang="en-GB" sz="4800" b="0" strike="noStrike" kern="0" cap="none" spc="0" normalizeH="0" baseline="0" noProof="0" dirty="0">
              <a:ln>
                <a:noFill/>
              </a:ln>
              <a:solidFill>
                <a:srgbClr val="1C2120"/>
              </a:solidFill>
              <a:effectLst/>
              <a:uLnTx/>
              <a:uFillTx/>
              <a:latin typeface="Arial"/>
              <a:ea typeface="Arial"/>
              <a:cs typeface="Arial"/>
              <a:sym typeface="Arial"/>
            </a:endParaRPr>
          </a:p>
          <a:p>
            <a:pPr marL="0" marR="0" lvl="0" indent="0" algn="ctr" defTabSz="914400" rtl="0" eaLnBrk="1" fontAlgn="auto" latinLnBrk="0" hangingPunct="1">
              <a:spcBef>
                <a:spcPts val="1200"/>
              </a:spcBef>
              <a:spcAft>
                <a:spcPts val="1200"/>
              </a:spcAft>
              <a:buClr>
                <a:srgbClr val="000000"/>
              </a:buClr>
              <a:buSzTx/>
              <a:buFont typeface="Arial"/>
              <a:buNone/>
              <a:tabLst/>
              <a:defRPr/>
            </a:pPr>
            <a:r>
              <a:rPr lang="en-GB" sz="4800" baseline="30000" dirty="0">
                <a:solidFill>
                  <a:srgbClr val="1C2120"/>
                </a:solidFill>
              </a:rPr>
              <a:t>1. NHS Staffordshire and Stoke-on-Trent Integrated Care Board 2. Rainbow Pharmacy 3. NHS England, East of England</a:t>
            </a:r>
            <a:r>
              <a:rPr kumimoji="0" lang="en-GB" sz="4800" b="0" i="0" u="none" strike="noStrike" kern="0" cap="none" spc="0" normalizeH="0" baseline="0" noProof="0" dirty="0">
                <a:ln>
                  <a:noFill/>
                </a:ln>
                <a:solidFill>
                  <a:srgbClr val="1C2120"/>
                </a:solidFill>
                <a:effectLst/>
                <a:uLnTx/>
                <a:uFillTx/>
                <a:latin typeface="Arial"/>
                <a:ea typeface="Arial"/>
                <a:cs typeface="Arial"/>
                <a:sym typeface="Arial"/>
              </a:rPr>
              <a:t> </a:t>
            </a:r>
            <a:endParaRPr lang="en-GB" sz="4900" dirty="0">
              <a:solidFill>
                <a:srgbClr val="1C2120"/>
              </a:solidFill>
            </a:endParaRPr>
          </a:p>
        </p:txBody>
      </p:sp>
      <p:sp>
        <p:nvSpPr>
          <p:cNvPr id="39" name="Rectangle 38">
            <a:extLst>
              <a:ext uri="{FF2B5EF4-FFF2-40B4-BE49-F238E27FC236}">
                <a16:creationId xmlns:a16="http://schemas.microsoft.com/office/drawing/2014/main" id="{30087693-DD43-2A45-9F22-71DA98E2674A}"/>
              </a:ext>
            </a:extLst>
          </p:cNvPr>
          <p:cNvSpPr/>
          <p:nvPr/>
        </p:nvSpPr>
        <p:spPr>
          <a:xfrm>
            <a:off x="2685462" y="12699242"/>
            <a:ext cx="15458157" cy="6956380"/>
          </a:xfrm>
          <a:prstGeom prst="rect">
            <a:avLst/>
          </a:prstGeom>
          <a:solidFill>
            <a:schemeClr val="bg1"/>
          </a:solidFill>
          <a:ln>
            <a:solidFill>
              <a:srgbClr val="613790"/>
            </a:solidFill>
          </a:ln>
        </p:spPr>
        <p:style>
          <a:lnRef idx="2">
            <a:schemeClr val="accent1">
              <a:shade val="15000"/>
            </a:schemeClr>
          </a:lnRef>
          <a:fillRef idx="1">
            <a:schemeClr val="accent1"/>
          </a:fillRef>
          <a:effectRef idx="0">
            <a:schemeClr val="accent1"/>
          </a:effectRef>
          <a:fontRef idx="minor">
            <a:schemeClr val="lt1"/>
          </a:fontRef>
        </p:style>
        <p:txBody>
          <a:bodyPr lIns="360000" tIns="108000" rIns="360000" bIns="108000" rtlCol="0" anchor="t" anchorCtr="0">
            <a:noAutofit/>
          </a:bodyPr>
          <a:lstStyle/>
          <a:p>
            <a:pPr>
              <a:spcBef>
                <a:spcPts val="600"/>
              </a:spcBef>
              <a:spcAft>
                <a:spcPts val="600"/>
              </a:spcAft>
            </a:pPr>
            <a:endParaRPr kumimoji="0" lang="en-GB" sz="3000" i="0" u="none" strike="noStrike" kern="0" cap="none" spc="0" normalizeH="0" baseline="0" noProof="0" dirty="0">
              <a:ln>
                <a:noFill/>
              </a:ln>
              <a:solidFill>
                <a:schemeClr val="tx1"/>
              </a:solidFill>
              <a:effectLst/>
              <a:uLnTx/>
              <a:uFillTx/>
              <a:latin typeface="Arial"/>
              <a:ea typeface="Arial"/>
              <a:cs typeface="Arial"/>
              <a:sym typeface="Arial"/>
            </a:endParaRPr>
          </a:p>
          <a:p>
            <a:pPr marL="457200" indent="-457200">
              <a:spcBef>
                <a:spcPts val="600"/>
              </a:spcBef>
              <a:spcAft>
                <a:spcPts val="600"/>
              </a:spcAft>
              <a:buFont typeface="Wingdings" panose="05000000000000000000" pitchFamily="2" charset="2"/>
              <a:buChar char="ü"/>
            </a:pPr>
            <a:endParaRPr kumimoji="0" lang="en-GB" sz="3000" i="0" u="none" strike="noStrike" kern="0" cap="none" spc="0" normalizeH="0" baseline="0" noProof="0" dirty="0">
              <a:ln>
                <a:noFill/>
              </a:ln>
              <a:solidFill>
                <a:schemeClr val="tx1"/>
              </a:solidFill>
              <a:effectLst/>
              <a:uLnTx/>
              <a:uFillTx/>
              <a:latin typeface="Arial"/>
              <a:ea typeface="Arial"/>
              <a:cs typeface="Arial"/>
              <a:sym typeface="Arial"/>
            </a:endParaRPr>
          </a:p>
        </p:txBody>
      </p:sp>
      <p:sp>
        <p:nvSpPr>
          <p:cNvPr id="42" name="Rectangle 41">
            <a:extLst>
              <a:ext uri="{FF2B5EF4-FFF2-40B4-BE49-F238E27FC236}">
                <a16:creationId xmlns:a16="http://schemas.microsoft.com/office/drawing/2014/main" id="{A88C02C6-C895-E77A-C3CA-9D4568E313D2}"/>
              </a:ext>
            </a:extLst>
          </p:cNvPr>
          <p:cNvSpPr/>
          <p:nvPr/>
        </p:nvSpPr>
        <p:spPr>
          <a:xfrm>
            <a:off x="2652644" y="32412796"/>
            <a:ext cx="15512993" cy="4638512"/>
          </a:xfrm>
          <a:prstGeom prst="rect">
            <a:avLst/>
          </a:prstGeom>
          <a:solidFill>
            <a:schemeClr val="bg1"/>
          </a:solidFill>
          <a:ln>
            <a:solidFill>
              <a:srgbClr val="613790"/>
            </a:solidFill>
          </a:ln>
        </p:spPr>
        <p:style>
          <a:lnRef idx="2">
            <a:schemeClr val="accent1">
              <a:shade val="15000"/>
            </a:schemeClr>
          </a:lnRef>
          <a:fillRef idx="1">
            <a:schemeClr val="accent1"/>
          </a:fillRef>
          <a:effectRef idx="0">
            <a:schemeClr val="accent1"/>
          </a:effectRef>
          <a:fontRef idx="minor">
            <a:schemeClr val="lt1"/>
          </a:fontRef>
        </p:style>
        <p:txBody>
          <a:bodyPr lIns="360000" tIns="108000" rIns="360000" bIns="108000" rtlCol="0" anchor="t" anchorCtr="0"/>
          <a:lstStyle/>
          <a:p>
            <a:pPr>
              <a:lnSpc>
                <a:spcPct val="150000"/>
              </a:lnSpc>
              <a:spcBef>
                <a:spcPts val="600"/>
              </a:spcBef>
              <a:spcAft>
                <a:spcPts val="600"/>
              </a:spcAft>
            </a:pPr>
            <a:r>
              <a:rPr lang="en-GB" sz="4500" b="1" i="0" strike="noStrike" cap="none" dirty="0">
                <a:solidFill>
                  <a:srgbClr val="0070C0"/>
                </a:solidFill>
                <a:latin typeface="Arial"/>
                <a:ea typeface="Arial"/>
                <a:cs typeface="Arial"/>
                <a:sym typeface="Arial"/>
              </a:rPr>
              <a:t> </a:t>
            </a:r>
          </a:p>
        </p:txBody>
      </p:sp>
      <p:sp>
        <p:nvSpPr>
          <p:cNvPr id="43" name="Rectangle 42">
            <a:extLst>
              <a:ext uri="{FF2B5EF4-FFF2-40B4-BE49-F238E27FC236}">
                <a16:creationId xmlns:a16="http://schemas.microsoft.com/office/drawing/2014/main" id="{70011802-0AE8-218D-374C-0C9417C035B0}"/>
              </a:ext>
            </a:extLst>
          </p:cNvPr>
          <p:cNvSpPr/>
          <p:nvPr/>
        </p:nvSpPr>
        <p:spPr>
          <a:xfrm>
            <a:off x="2685461" y="5553130"/>
            <a:ext cx="25964488" cy="6946787"/>
          </a:xfrm>
          <a:prstGeom prst="rect">
            <a:avLst/>
          </a:prstGeom>
          <a:solidFill>
            <a:schemeClr val="bg1"/>
          </a:solidFill>
          <a:ln>
            <a:solidFill>
              <a:srgbClr val="613790"/>
            </a:solidFill>
          </a:ln>
        </p:spPr>
        <p:style>
          <a:lnRef idx="2">
            <a:schemeClr val="accent1">
              <a:shade val="15000"/>
            </a:schemeClr>
          </a:lnRef>
          <a:fillRef idx="1">
            <a:schemeClr val="accent1"/>
          </a:fillRef>
          <a:effectRef idx="0">
            <a:schemeClr val="accent1"/>
          </a:effectRef>
          <a:fontRef idx="minor">
            <a:schemeClr val="lt1"/>
          </a:fontRef>
        </p:style>
        <p:txBody>
          <a:bodyPr lIns="360000" tIns="108000" rIns="360000" bIns="108000" rtlCol="0" anchor="t" anchorCtr="0"/>
          <a:lstStyle/>
          <a:p>
            <a:pPr>
              <a:lnSpc>
                <a:spcPct val="150000"/>
              </a:lnSpc>
              <a:spcBef>
                <a:spcPts val="600"/>
              </a:spcBef>
              <a:spcAft>
                <a:spcPts val="600"/>
              </a:spcAft>
            </a:pPr>
            <a:endParaRPr lang="en-GB" sz="4500" b="1" i="0" strike="noStrike" cap="none">
              <a:solidFill>
                <a:srgbClr val="0070C0"/>
              </a:solidFill>
              <a:latin typeface="Arial"/>
              <a:ea typeface="Arial"/>
              <a:cs typeface="Arial"/>
              <a:sym typeface="Arial"/>
            </a:endParaRPr>
          </a:p>
        </p:txBody>
      </p:sp>
      <p:sp>
        <p:nvSpPr>
          <p:cNvPr id="44" name="Rectangle 43">
            <a:extLst>
              <a:ext uri="{FF2B5EF4-FFF2-40B4-BE49-F238E27FC236}">
                <a16:creationId xmlns:a16="http://schemas.microsoft.com/office/drawing/2014/main" id="{F94E880A-2C8A-9EF5-F76C-3154A76A690E}"/>
              </a:ext>
            </a:extLst>
          </p:cNvPr>
          <p:cNvSpPr/>
          <p:nvPr/>
        </p:nvSpPr>
        <p:spPr>
          <a:xfrm>
            <a:off x="2652644" y="37191889"/>
            <a:ext cx="15490975" cy="4360979"/>
          </a:xfrm>
          <a:prstGeom prst="rect">
            <a:avLst/>
          </a:prstGeom>
          <a:solidFill>
            <a:schemeClr val="bg1"/>
          </a:solidFill>
          <a:ln>
            <a:solidFill>
              <a:srgbClr val="613790"/>
            </a:solidFill>
          </a:ln>
        </p:spPr>
        <p:style>
          <a:lnRef idx="2">
            <a:schemeClr val="accent1">
              <a:shade val="15000"/>
            </a:schemeClr>
          </a:lnRef>
          <a:fillRef idx="1">
            <a:schemeClr val="accent1"/>
          </a:fillRef>
          <a:effectRef idx="0">
            <a:schemeClr val="accent1"/>
          </a:effectRef>
          <a:fontRef idx="minor">
            <a:schemeClr val="lt1"/>
          </a:fontRef>
        </p:style>
        <p:txBody>
          <a:bodyPr lIns="360000" tIns="108000" rIns="360000" bIns="108000" rtlCol="0" anchor="t" anchorCtr="0"/>
          <a:lstStyle/>
          <a:p>
            <a:pPr>
              <a:lnSpc>
                <a:spcPct val="107000"/>
              </a:lnSpc>
              <a:spcAft>
                <a:spcPts val="800"/>
              </a:spcAft>
            </a:pPr>
            <a:r>
              <a:rPr lang="en-GB" sz="3200" kern="0" dirty="0">
                <a:effectLst/>
                <a:latin typeface="Arial" panose="020B0604020202020204" pitchFamily="34" charset="0"/>
                <a:ea typeface="Times New Roman" panose="02020603050405020304" pitchFamily="18" charset="0"/>
                <a:cs typeface="Times New Roman" panose="02020603050405020304" pitchFamily="18" charset="0"/>
              </a:rPr>
              <a:t>1</a:t>
            </a:r>
            <a:endParaRPr lang="en-GB" sz="32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514350" indent="-514350">
              <a:lnSpc>
                <a:spcPct val="107000"/>
              </a:lnSpc>
              <a:spcAft>
                <a:spcPts val="800"/>
              </a:spcAft>
              <a:buAutoNum type="arabicPeriod"/>
            </a:pPr>
            <a:r>
              <a:rPr lang="en-GB" sz="32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Human Medicines Regulations 2012 SCHEDULE 16  [Internet]. Legislation.gov.uk. 2012 [cited 2025 Mar 7]. Available from: </a:t>
            </a:r>
            <a:r>
              <a:rPr lang="en-GB" sz="3200" dirty="0">
                <a:solidFill>
                  <a:srgbClr val="000000"/>
                </a:solidFill>
                <a:latin typeface="Arial" panose="020B0604020202020204" pitchFamily="34" charset="0"/>
                <a:ea typeface="Times New Roman" panose="02020603050405020304" pitchFamily="18" charset="0"/>
                <a:cs typeface="Times New Roman" panose="02020603050405020304" pitchFamily="18" charset="0"/>
                <a:hlinkClick r:id="rId3"/>
              </a:rPr>
              <a:t>https://www.legislation.gov.uk/uksi/2012/1916/schedule/16</a:t>
            </a:r>
            <a:r>
              <a:rPr lang="en-GB" sz="32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p>
          <a:p>
            <a:pPr marL="514350" indent="-514350">
              <a:lnSpc>
                <a:spcPct val="107000"/>
              </a:lnSpc>
              <a:spcAft>
                <a:spcPts val="800"/>
              </a:spcAft>
              <a:buAutoNum type="arabicPeriod"/>
            </a:pPr>
            <a:r>
              <a:rPr lang="en-GB" sz="3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Human Medicines (Amendments relating to Registered Dental Hygienists, Registered Dental Therapists and Registered Pharmacy Technicians) Regulations 2024 [Internet]. Legislation.gov.uk. 2024 [cited 2025 Mar 7]. Available from: </a:t>
            </a:r>
            <a:r>
              <a:rPr lang="en-GB" sz="3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4"/>
              </a:rPr>
              <a:t>https://www.legislation.gov.uk/uksi/2024/729/contents/made</a:t>
            </a:r>
            <a:r>
              <a:rPr lang="en-GB" sz="3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3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0" name="TextBox 49">
            <a:extLst>
              <a:ext uri="{FF2B5EF4-FFF2-40B4-BE49-F238E27FC236}">
                <a16:creationId xmlns:a16="http://schemas.microsoft.com/office/drawing/2014/main" id="{06E0220A-060F-7FA9-2530-30208E02FB7B}"/>
              </a:ext>
            </a:extLst>
          </p:cNvPr>
          <p:cNvSpPr txBox="1"/>
          <p:nvPr/>
        </p:nvSpPr>
        <p:spPr>
          <a:xfrm>
            <a:off x="2736406" y="6413809"/>
            <a:ext cx="19042255" cy="6586418"/>
          </a:xfrm>
          <a:prstGeom prst="rect">
            <a:avLst/>
          </a:prstGeom>
          <a:noFill/>
        </p:spPr>
        <p:txBody>
          <a:bodyPr wrap="square" lIns="91440" tIns="45720" rIns="91440" bIns="45720" rtlCol="0" anchor="t">
            <a:spAutoFit/>
          </a:bodyPr>
          <a:lstStyle/>
          <a:p>
            <a:pPr marL="0" marR="0" lvl="0" indent="0" algn="just" defTabSz="914400" rtl="0" eaLnBrk="1" fontAlgn="auto" latinLnBrk="0" hangingPunct="1">
              <a:spcBef>
                <a:spcPts val="0"/>
              </a:spcBef>
              <a:spcAft>
                <a:spcPts val="0"/>
              </a:spcAft>
              <a:buClr>
                <a:srgbClr val="000000"/>
              </a:buClr>
              <a:buSzTx/>
              <a:buFont typeface="Arial"/>
              <a:buNone/>
              <a:tabLst/>
              <a:defRPr/>
            </a:pPr>
            <a:r>
              <a:rPr lang="en-GB" sz="4800" dirty="0">
                <a:latin typeface="Arial" panose="020B0604020202020204" pitchFamily="34" charset="0"/>
                <a:cs typeface="Arial" panose="020B0604020202020204" pitchFamily="34" charset="0"/>
              </a:rPr>
              <a:t>📢 </a:t>
            </a:r>
            <a:r>
              <a:rPr lang="en-GB" sz="3000" dirty="0">
                <a:effectLst/>
                <a:latin typeface="Arial" panose="020B0604020202020204" pitchFamily="34" charset="0"/>
                <a:ea typeface="Aptos" panose="020B0004020202020204" pitchFamily="34" charset="0"/>
              </a:rPr>
              <a:t>The Human Medicines Regulations 2012 </a:t>
            </a:r>
            <a:r>
              <a:rPr lang="en-GB" sz="3200" dirty="0">
                <a:effectLst/>
                <a:latin typeface="Arial" panose="020B0604020202020204" pitchFamily="34" charset="0"/>
                <a:ea typeface="Aptos" panose="020B0004020202020204" pitchFamily="34" charset="0"/>
              </a:rPr>
              <a:t>(</a:t>
            </a:r>
            <a:r>
              <a:rPr lang="en-GB" sz="3200" u="sng" dirty="0">
                <a:solidFill>
                  <a:srgbClr val="0000FF"/>
                </a:solidFill>
                <a:effectLst/>
                <a:latin typeface="Arial" panose="020B0604020202020204" pitchFamily="34" charset="0"/>
                <a:ea typeface="Aptos" panose="020B0004020202020204" pitchFamily="34" charset="0"/>
                <a:hlinkClick r:id="rId5"/>
              </a:rPr>
              <a:t>1</a:t>
            </a:r>
            <a:r>
              <a:rPr lang="en-GB" sz="3200" dirty="0">
                <a:effectLst/>
                <a:latin typeface="Arial" panose="020B0604020202020204" pitchFamily="34" charset="0"/>
                <a:ea typeface="Aptos" panose="020B0004020202020204" pitchFamily="34" charset="0"/>
              </a:rPr>
              <a:t>) were amended in June 2024 (</a:t>
            </a:r>
            <a:r>
              <a:rPr lang="en-GB" sz="3200" u="sng" dirty="0">
                <a:solidFill>
                  <a:srgbClr val="0000FF"/>
                </a:solidFill>
                <a:effectLst/>
                <a:latin typeface="Arial" panose="020B0604020202020204" pitchFamily="34" charset="0"/>
                <a:ea typeface="Aptos" panose="020B0004020202020204" pitchFamily="34" charset="0"/>
                <a:hlinkClick r:id="rId6"/>
              </a:rPr>
              <a:t>2</a:t>
            </a:r>
            <a:r>
              <a:rPr lang="en-GB" sz="3200" dirty="0">
                <a:effectLst/>
                <a:latin typeface="Arial" panose="020B0604020202020204" pitchFamily="34" charset="0"/>
                <a:ea typeface="Aptos" panose="020B0004020202020204" pitchFamily="34" charset="0"/>
              </a:rPr>
              <a:t>). </a:t>
            </a:r>
            <a:r>
              <a:rPr lang="en-GB" sz="3000" dirty="0">
                <a:effectLst/>
                <a:latin typeface="Arial" panose="020B0604020202020204" pitchFamily="34" charset="0"/>
                <a:ea typeface="Aptos" panose="020B0004020202020204" pitchFamily="34" charset="0"/>
              </a:rPr>
              <a:t>They now include, in Schedule 16, Part 4, “registered pharmacy technicians” as a class of individual by whom supplies may be made under Patient Group Directions.</a:t>
            </a:r>
          </a:p>
          <a:p>
            <a:pPr marL="0" marR="0" lvl="0" indent="0" algn="just" defTabSz="914400" rtl="0" eaLnBrk="1" fontAlgn="auto" latinLnBrk="0" hangingPunct="1">
              <a:spcBef>
                <a:spcPts val="0"/>
              </a:spcBef>
              <a:spcAft>
                <a:spcPts val="0"/>
              </a:spcAft>
              <a:buClr>
                <a:srgbClr val="000000"/>
              </a:buClr>
              <a:buSzTx/>
              <a:buFont typeface="Arial"/>
              <a:buNone/>
              <a:tabLst/>
              <a:defRPr/>
            </a:pPr>
            <a:endParaRPr lang="en-GB" sz="3000" dirty="0">
              <a:effectLst/>
              <a:latin typeface="Arial" panose="020B0604020202020204" pitchFamily="34" charset="0"/>
              <a:ea typeface="Aptos" panose="020B0004020202020204" pitchFamily="34" charset="0"/>
            </a:endParaRPr>
          </a:p>
          <a:p>
            <a:pPr marL="0" marR="0" lvl="0" indent="0" algn="just" defTabSz="914400" rtl="0" eaLnBrk="1" fontAlgn="auto" latinLnBrk="0" hangingPunct="1">
              <a:spcBef>
                <a:spcPts val="0"/>
              </a:spcBef>
              <a:spcAft>
                <a:spcPts val="0"/>
              </a:spcAft>
              <a:buClr>
                <a:srgbClr val="000000"/>
              </a:buClr>
              <a:buSzTx/>
              <a:buFont typeface="Arial"/>
              <a:buNone/>
              <a:tabLst/>
              <a:defRPr/>
            </a:pPr>
            <a:r>
              <a:rPr lang="en-GB" sz="3000" dirty="0">
                <a:effectLst/>
                <a:latin typeface="Arial" panose="020B0604020202020204" pitchFamily="34" charset="0"/>
                <a:ea typeface="Aptos" panose="020B0004020202020204" pitchFamily="34" charset="0"/>
              </a:rPr>
              <a:t>This legislative change is a key enabler, maximising the skills and expertise within the pharmacy workforce.</a:t>
            </a:r>
          </a:p>
          <a:p>
            <a:pPr marL="0" marR="0" lvl="0" indent="0" algn="just" defTabSz="914400" rtl="0" eaLnBrk="1" fontAlgn="auto" latinLnBrk="0" hangingPunct="1">
              <a:spcBef>
                <a:spcPts val="0"/>
              </a:spcBef>
              <a:spcAft>
                <a:spcPts val="0"/>
              </a:spcAft>
              <a:buClr>
                <a:srgbClr val="000000"/>
              </a:buClr>
              <a:buSzTx/>
              <a:buFont typeface="Arial"/>
              <a:buNone/>
              <a:tabLst/>
              <a:defRPr/>
            </a:pPr>
            <a:endParaRPr lang="en-GB" sz="3000" dirty="0">
              <a:latin typeface="Arial" panose="020B0604020202020204" pitchFamily="34" charset="0"/>
              <a:ea typeface="Aptos" panose="020B0004020202020204" pitchFamily="34" charset="0"/>
            </a:endParaRPr>
          </a:p>
          <a:p>
            <a:pPr marL="0" marR="0" lvl="0" indent="0" algn="r" defTabSz="914400" rtl="0" eaLnBrk="1" fontAlgn="auto" latinLnBrk="0" hangingPunct="1">
              <a:spcBef>
                <a:spcPts val="0"/>
              </a:spcBef>
              <a:spcAft>
                <a:spcPts val="0"/>
              </a:spcAft>
              <a:buClr>
                <a:srgbClr val="000000"/>
              </a:buClr>
              <a:buSzTx/>
              <a:buFont typeface="Arial"/>
              <a:buNone/>
              <a:tabLst/>
              <a:defRPr/>
            </a:pPr>
            <a:r>
              <a:rPr lang="en-GB" sz="3000" dirty="0">
                <a:effectLst/>
                <a:latin typeface="Arial" panose="020B0604020202020204" pitchFamily="34" charset="0"/>
                <a:ea typeface="Aptos" panose="020B0004020202020204" pitchFamily="34" charset="0"/>
              </a:rPr>
              <a:t>         We showcase Rainbow Pharmacy 🌈 in Ipswich, who began using their registered pharmacy technician</a:t>
            </a:r>
          </a:p>
          <a:p>
            <a:pPr marL="0" marR="0" lvl="0" indent="0" defTabSz="914400" rtl="0" eaLnBrk="1" fontAlgn="auto" latinLnBrk="0" hangingPunct="1">
              <a:spcBef>
                <a:spcPts val="0"/>
              </a:spcBef>
              <a:spcAft>
                <a:spcPts val="0"/>
              </a:spcAft>
              <a:buClr>
                <a:srgbClr val="000000"/>
              </a:buClr>
              <a:buSzTx/>
              <a:buFont typeface="Arial"/>
              <a:buNone/>
              <a:tabLst/>
              <a:defRPr/>
            </a:pPr>
            <a:r>
              <a:rPr lang="en-GB" sz="3000" dirty="0">
                <a:effectLst/>
                <a:latin typeface="Arial" panose="020B0604020202020204" pitchFamily="34" charset="0"/>
                <a:ea typeface="Aptos" panose="020B0004020202020204" pitchFamily="34" charset="0"/>
              </a:rPr>
              <a:t>             workforce, during autumn/winter 2024/25 for the Flu and COVID-19 seasonal vaccination programmes.</a:t>
            </a:r>
          </a:p>
          <a:p>
            <a:pPr marL="0" marR="0" lvl="0" indent="0" algn="r" defTabSz="914400" rtl="0" eaLnBrk="1" fontAlgn="auto" latinLnBrk="0" hangingPunct="1">
              <a:spcBef>
                <a:spcPts val="0"/>
              </a:spcBef>
              <a:spcAft>
                <a:spcPts val="0"/>
              </a:spcAft>
              <a:buClr>
                <a:srgbClr val="000000"/>
              </a:buClr>
              <a:buSzTx/>
              <a:buFont typeface="Arial"/>
              <a:buNone/>
              <a:tabLst/>
              <a:defRPr/>
            </a:pPr>
            <a:endParaRPr lang="en-GB" sz="3000" dirty="0">
              <a:latin typeface="Arial" panose="020B0604020202020204" pitchFamily="34" charset="0"/>
              <a:ea typeface="Aptos" panose="020B0004020202020204" pitchFamily="34" charset="0"/>
            </a:endParaRPr>
          </a:p>
          <a:p>
            <a:pPr marL="0" marR="0" lvl="0" indent="0" defTabSz="914400" rtl="0" eaLnBrk="1" fontAlgn="auto" latinLnBrk="0" hangingPunct="1">
              <a:spcBef>
                <a:spcPts val="0"/>
              </a:spcBef>
              <a:spcAft>
                <a:spcPts val="0"/>
              </a:spcAft>
              <a:buClr>
                <a:srgbClr val="000000"/>
              </a:buClr>
              <a:buSzTx/>
              <a:buFont typeface="Arial"/>
              <a:buNone/>
              <a:tabLst/>
              <a:defRPr/>
            </a:pPr>
            <a:r>
              <a:rPr lang="en-GB" sz="3000" dirty="0">
                <a:effectLst/>
                <a:latin typeface="Arial" panose="020B0604020202020204" pitchFamily="34" charset="0"/>
                <a:ea typeface="Aptos" panose="020B0004020202020204" pitchFamily="34" charset="0"/>
              </a:rPr>
              <a:t> By embracing this change to the legal mechanism, 🌈 Rainbow pharmacy have maximised their workforce and increased their capacity to vaccinate the people in their community.</a:t>
            </a:r>
            <a:endParaRPr kumimoji="0" lang="en-GB" sz="3000" b="0" i="0" u="none" strike="noStrike" kern="0" cap="none" spc="0" normalizeH="0" baseline="0" noProof="0" dirty="0">
              <a:ln>
                <a:noFill/>
              </a:ln>
              <a:solidFill>
                <a:srgbClr val="1C2120"/>
              </a:solidFill>
              <a:effectLst/>
              <a:uLnTx/>
              <a:uFillTx/>
              <a:latin typeface="Arial"/>
              <a:ea typeface="Arial"/>
              <a:cs typeface="Arial"/>
              <a:sym typeface="Arial"/>
            </a:endParaRPr>
          </a:p>
          <a:p>
            <a:pPr marL="0" marR="0" lvl="0" indent="0" algn="r" defTabSz="914400" rtl="0" eaLnBrk="1" fontAlgn="auto" latinLnBrk="0" hangingPunct="1">
              <a:spcBef>
                <a:spcPts val="0"/>
              </a:spcBef>
              <a:spcAft>
                <a:spcPts val="0"/>
              </a:spcAft>
              <a:buClr>
                <a:srgbClr val="000000"/>
              </a:buClr>
              <a:buSzTx/>
              <a:buFont typeface="Arial"/>
              <a:buNone/>
              <a:tabLst/>
              <a:defRPr/>
            </a:pPr>
            <a:r>
              <a:rPr lang="en-GB" sz="3000" dirty="0">
                <a:solidFill>
                  <a:srgbClr val="1C2120"/>
                </a:solidFill>
              </a:rPr>
              <a:t>          </a:t>
            </a:r>
            <a:endParaRPr lang="en-GB" sz="4800" dirty="0">
              <a:latin typeface="Arial" panose="020B0604020202020204" pitchFamily="34" charset="0"/>
              <a:cs typeface="Arial" panose="020B0604020202020204" pitchFamily="34" charset="0"/>
            </a:endParaRPr>
          </a:p>
          <a:p>
            <a:pPr algn="just"/>
            <a:endParaRPr lang="en-GB" dirty="0"/>
          </a:p>
          <a:p>
            <a:pPr algn="just"/>
            <a:r>
              <a:rPr kumimoji="0" lang="en-GB" sz="3000" b="0" i="0" u="none" strike="noStrike" kern="0" cap="none" spc="0" normalizeH="0" baseline="0" noProof="0" dirty="0">
                <a:ln>
                  <a:noFill/>
                </a:ln>
                <a:solidFill>
                  <a:srgbClr val="1C2120"/>
                </a:solidFill>
                <a:effectLst/>
                <a:uLnTx/>
                <a:uFillTx/>
                <a:latin typeface="Arial"/>
                <a:ea typeface="Arial"/>
                <a:cs typeface="Arial"/>
                <a:sym typeface="Arial"/>
              </a:rPr>
              <a:t>            </a:t>
            </a:r>
            <a:endParaRPr lang="en-GB" dirty="0"/>
          </a:p>
        </p:txBody>
      </p:sp>
      <p:sp>
        <p:nvSpPr>
          <p:cNvPr id="9" name="Text Box 6">
            <a:extLst>
              <a:ext uri="{FF2B5EF4-FFF2-40B4-BE49-F238E27FC236}">
                <a16:creationId xmlns:a16="http://schemas.microsoft.com/office/drawing/2014/main" id="{E3802ECD-325B-EF0E-9C33-72D6A9EF384F}"/>
              </a:ext>
            </a:extLst>
          </p:cNvPr>
          <p:cNvSpPr txBox="1">
            <a:spLocks noChangeArrowheads="1"/>
          </p:cNvSpPr>
          <p:nvPr/>
        </p:nvSpPr>
        <p:spPr bwMode="auto">
          <a:xfrm>
            <a:off x="4701472" y="12850618"/>
            <a:ext cx="11922596" cy="809089"/>
          </a:xfrm>
          <a:prstGeom prst="roundRect">
            <a:avLst>
              <a:gd name="adj" fmla="val 49659"/>
            </a:avLst>
          </a:prstGeom>
          <a:solidFill>
            <a:srgbClr val="00A9CE"/>
          </a:solidFill>
          <a:ln>
            <a:noFill/>
          </a:ln>
          <a:effectLst/>
        </p:spPr>
        <p:txBody>
          <a:bodyPr wrap="none" anchor="ctr"/>
          <a:lstStyle>
            <a:defPPr>
              <a:defRPr lang="en-US"/>
            </a:defPPr>
            <a:lvl1pPr algn="ctr">
              <a:defRPr sz="4000" b="1">
                <a:solidFill>
                  <a:srgbClr val="FFFFFF"/>
                </a:solidFill>
                <a:latin typeface="Arial"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mn-lt"/>
                <a:ea typeface="ＭＳ Ｐゴシック" charset="0"/>
                <a:cs typeface="+mn-cs"/>
              </a:rPr>
              <a:t>AIM</a:t>
            </a:r>
          </a:p>
        </p:txBody>
      </p:sp>
      <p:sp>
        <p:nvSpPr>
          <p:cNvPr id="13" name="Text Box 6">
            <a:extLst>
              <a:ext uri="{FF2B5EF4-FFF2-40B4-BE49-F238E27FC236}">
                <a16:creationId xmlns:a16="http://schemas.microsoft.com/office/drawing/2014/main" id="{1DE2ECAC-1CE4-5B1F-FACB-762CF872B8DA}"/>
              </a:ext>
            </a:extLst>
          </p:cNvPr>
          <p:cNvSpPr txBox="1">
            <a:spLocks noChangeArrowheads="1"/>
          </p:cNvSpPr>
          <p:nvPr/>
        </p:nvSpPr>
        <p:spPr bwMode="auto">
          <a:xfrm>
            <a:off x="6775892" y="37326728"/>
            <a:ext cx="6874507" cy="471724"/>
          </a:xfrm>
          <a:prstGeom prst="roundRect">
            <a:avLst>
              <a:gd name="adj" fmla="val 49659"/>
            </a:avLst>
          </a:prstGeom>
          <a:solidFill>
            <a:srgbClr val="00A9CE"/>
          </a:solidFill>
          <a:ln>
            <a:noFill/>
          </a:ln>
          <a:effectLst/>
        </p:spPr>
        <p:txBody>
          <a:bodyPr wrap="none" anchor="ctr"/>
          <a:lstStyle>
            <a:defPPr>
              <a:defRPr lang="en-US"/>
            </a:defPPr>
            <a:lvl1pPr algn="ctr">
              <a:defRPr sz="4000" b="1">
                <a:solidFill>
                  <a:srgbClr val="FFFFFF"/>
                </a:solidFill>
                <a:latin typeface="Arial"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mn-lt"/>
                <a:ea typeface="ＭＳ Ｐゴシック" charset="0"/>
                <a:cs typeface="+mn-cs"/>
              </a:rPr>
              <a:t>REFERENCES</a:t>
            </a:r>
          </a:p>
        </p:txBody>
      </p:sp>
      <p:sp>
        <p:nvSpPr>
          <p:cNvPr id="12" name="Text Box 6">
            <a:extLst>
              <a:ext uri="{FF2B5EF4-FFF2-40B4-BE49-F238E27FC236}">
                <a16:creationId xmlns:a16="http://schemas.microsoft.com/office/drawing/2014/main" id="{67B18E53-82C2-06DB-3D09-5D85C3D2018F}"/>
              </a:ext>
            </a:extLst>
          </p:cNvPr>
          <p:cNvSpPr txBox="1">
            <a:spLocks noChangeArrowheads="1"/>
          </p:cNvSpPr>
          <p:nvPr/>
        </p:nvSpPr>
        <p:spPr bwMode="auto">
          <a:xfrm>
            <a:off x="2824494" y="5752455"/>
            <a:ext cx="18559821" cy="701675"/>
          </a:xfrm>
          <a:prstGeom prst="roundRect">
            <a:avLst>
              <a:gd name="adj" fmla="val 49659"/>
            </a:avLst>
          </a:prstGeom>
          <a:solidFill>
            <a:srgbClr val="00A9CE"/>
          </a:solidFill>
          <a:ln>
            <a:noFill/>
          </a:ln>
          <a:effectLst/>
        </p:spPr>
        <p:txBody>
          <a:bodyPr wrap="none" anchor="ctr"/>
          <a:lstStyle>
            <a:defPPr>
              <a:defRPr lang="en-US"/>
            </a:defPPr>
            <a:lvl1pPr algn="ctr">
              <a:defRPr sz="4000" b="1">
                <a:solidFill>
                  <a:srgbClr val="FFFFFF"/>
                </a:solidFill>
                <a:latin typeface="Arial"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mn-lt"/>
                <a:ea typeface="ＭＳ Ｐゴシック" charset="0"/>
                <a:cs typeface="+mn-cs"/>
              </a:rPr>
              <a:t>INTRODUCTION</a:t>
            </a:r>
          </a:p>
        </p:txBody>
      </p:sp>
      <p:sp>
        <p:nvSpPr>
          <p:cNvPr id="4" name="Text Box 6">
            <a:extLst>
              <a:ext uri="{FF2B5EF4-FFF2-40B4-BE49-F238E27FC236}">
                <a16:creationId xmlns:a16="http://schemas.microsoft.com/office/drawing/2014/main" id="{C1A04BCF-5507-3C8F-D303-4E83D821FD5C}"/>
              </a:ext>
            </a:extLst>
          </p:cNvPr>
          <p:cNvSpPr txBox="1">
            <a:spLocks noChangeArrowheads="1"/>
          </p:cNvSpPr>
          <p:nvPr/>
        </p:nvSpPr>
        <p:spPr bwMode="auto">
          <a:xfrm rot="10800000" flipV="1">
            <a:off x="5055633" y="32553377"/>
            <a:ext cx="10560007" cy="605357"/>
          </a:xfrm>
          <a:prstGeom prst="roundRect">
            <a:avLst>
              <a:gd name="adj" fmla="val 49659"/>
            </a:avLst>
          </a:prstGeom>
          <a:solidFill>
            <a:srgbClr val="00A9CE"/>
          </a:solidFill>
          <a:ln>
            <a:noFill/>
          </a:ln>
          <a:effectLst/>
        </p:spPr>
        <p:txBody>
          <a:bodyPr wrap="none" anchor="ctr"/>
          <a:lstStyle>
            <a:defPPr>
              <a:defRPr lang="en-US"/>
            </a:defPPr>
            <a:lvl1pPr algn="ctr">
              <a:defRPr sz="4000" b="1">
                <a:solidFill>
                  <a:srgbClr val="FFFFFF"/>
                </a:solidFill>
                <a:latin typeface="Arial"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mn-lt"/>
                <a:ea typeface="ＭＳ Ｐゴシック" charset="0"/>
                <a:cs typeface="+mn-cs"/>
              </a:rPr>
              <a:t>DISCUSSION AND CONCLUSION</a:t>
            </a:r>
          </a:p>
        </p:txBody>
      </p:sp>
      <p:pic>
        <p:nvPicPr>
          <p:cNvPr id="6" name="Picture 5" descr="A person in a dress sitting next to a person in a office&#10;&#10;AI-generated content may be incorrect.">
            <a:extLst>
              <a:ext uri="{FF2B5EF4-FFF2-40B4-BE49-F238E27FC236}">
                <a16:creationId xmlns:a16="http://schemas.microsoft.com/office/drawing/2014/main" id="{40B05B58-BACA-176E-222A-498531E547CF}"/>
              </a:ext>
            </a:extLst>
          </p:cNvPr>
          <p:cNvPicPr>
            <a:picLocks noChangeAspect="1"/>
          </p:cNvPicPr>
          <p:nvPr/>
        </p:nvPicPr>
        <p:blipFill>
          <a:blip r:embed="rId7"/>
          <a:srcRect r="3" b="23427"/>
          <a:stretch>
            <a:fillRect/>
          </a:stretch>
        </p:blipFill>
        <p:spPr>
          <a:xfrm>
            <a:off x="18334967" y="19886669"/>
            <a:ext cx="10314981" cy="10739167"/>
          </a:xfrm>
          <a:prstGeom prst="rect">
            <a:avLst/>
          </a:prstGeom>
        </p:spPr>
      </p:pic>
      <p:pic>
        <p:nvPicPr>
          <p:cNvPr id="8" name="Picture 7" descr="A blue and white logo&#10;&#10;Description automatically generated">
            <a:extLst>
              <a:ext uri="{FF2B5EF4-FFF2-40B4-BE49-F238E27FC236}">
                <a16:creationId xmlns:a16="http://schemas.microsoft.com/office/drawing/2014/main" id="{844E6BFA-A5E7-6BC3-C26E-0C8F814902AE}"/>
              </a:ext>
            </a:extLst>
          </p:cNvPr>
          <p:cNvPicPr>
            <a:picLocks noChangeAspect="1"/>
          </p:cNvPicPr>
          <p:nvPr/>
        </p:nvPicPr>
        <p:blipFill>
          <a:blip r:embed="rId8"/>
          <a:stretch>
            <a:fillRect/>
          </a:stretch>
        </p:blipFill>
        <p:spPr>
          <a:xfrm>
            <a:off x="1530537" y="245301"/>
            <a:ext cx="4171411" cy="3172693"/>
          </a:xfrm>
          <a:prstGeom prst="rect">
            <a:avLst/>
          </a:prstGeom>
        </p:spPr>
      </p:pic>
      <p:pic>
        <p:nvPicPr>
          <p:cNvPr id="2" name="Picture 1">
            <a:extLst>
              <a:ext uri="{FF2B5EF4-FFF2-40B4-BE49-F238E27FC236}">
                <a16:creationId xmlns:a16="http://schemas.microsoft.com/office/drawing/2014/main" id="{2382F629-754E-E458-DCEA-58C043300E30}"/>
              </a:ext>
            </a:extLst>
          </p:cNvPr>
          <p:cNvPicPr>
            <a:picLocks noChangeAspect="1"/>
          </p:cNvPicPr>
          <p:nvPr/>
        </p:nvPicPr>
        <p:blipFill>
          <a:blip r:embed="rId9"/>
          <a:stretch>
            <a:fillRect/>
          </a:stretch>
        </p:blipFill>
        <p:spPr>
          <a:xfrm rot="780906">
            <a:off x="23328291" y="8552238"/>
            <a:ext cx="4389299" cy="3432081"/>
          </a:xfrm>
          <a:prstGeom prst="rect">
            <a:avLst/>
          </a:prstGeom>
        </p:spPr>
      </p:pic>
      <p:pic>
        <p:nvPicPr>
          <p:cNvPr id="15" name="Picture 14">
            <a:extLst>
              <a:ext uri="{FF2B5EF4-FFF2-40B4-BE49-F238E27FC236}">
                <a16:creationId xmlns:a16="http://schemas.microsoft.com/office/drawing/2014/main" id="{6C1FE1A7-FC0F-1559-0142-8C1E5D6FED7B}"/>
              </a:ext>
            </a:extLst>
          </p:cNvPr>
          <p:cNvPicPr>
            <a:picLocks noChangeAspect="1"/>
          </p:cNvPicPr>
          <p:nvPr/>
        </p:nvPicPr>
        <p:blipFill>
          <a:blip r:embed="rId10"/>
          <a:stretch>
            <a:fillRect/>
          </a:stretch>
        </p:blipFill>
        <p:spPr>
          <a:xfrm>
            <a:off x="21829606" y="5781246"/>
            <a:ext cx="4978656" cy="2590933"/>
          </a:xfrm>
          <a:prstGeom prst="rect">
            <a:avLst/>
          </a:prstGeom>
        </p:spPr>
      </p:pic>
      <p:pic>
        <p:nvPicPr>
          <p:cNvPr id="17" name="Picture 16">
            <a:extLst>
              <a:ext uri="{FF2B5EF4-FFF2-40B4-BE49-F238E27FC236}">
                <a16:creationId xmlns:a16="http://schemas.microsoft.com/office/drawing/2014/main" id="{FD045D6F-8A29-60DA-2E52-C2EC847493F3}"/>
              </a:ext>
            </a:extLst>
          </p:cNvPr>
          <p:cNvPicPr>
            <a:picLocks noChangeAspect="1"/>
          </p:cNvPicPr>
          <p:nvPr/>
        </p:nvPicPr>
        <p:blipFill>
          <a:blip r:embed="rId11"/>
          <a:stretch>
            <a:fillRect/>
          </a:stretch>
        </p:blipFill>
        <p:spPr>
          <a:xfrm>
            <a:off x="25616628" y="7288958"/>
            <a:ext cx="2857500" cy="1857375"/>
          </a:xfrm>
          <a:prstGeom prst="rect">
            <a:avLst/>
          </a:prstGeom>
        </p:spPr>
      </p:pic>
      <p:pic>
        <p:nvPicPr>
          <p:cNvPr id="22" name="Picture 21">
            <a:extLst>
              <a:ext uri="{FF2B5EF4-FFF2-40B4-BE49-F238E27FC236}">
                <a16:creationId xmlns:a16="http://schemas.microsoft.com/office/drawing/2014/main" id="{25DB8F21-DD2A-C2F0-671B-3785DD34B5A5}"/>
              </a:ext>
            </a:extLst>
          </p:cNvPr>
          <p:cNvPicPr>
            <a:picLocks noChangeAspect="1"/>
          </p:cNvPicPr>
          <p:nvPr/>
        </p:nvPicPr>
        <p:blipFill>
          <a:blip r:embed="rId12"/>
          <a:stretch>
            <a:fillRect/>
          </a:stretch>
        </p:blipFill>
        <p:spPr>
          <a:xfrm>
            <a:off x="22154026" y="7931009"/>
            <a:ext cx="2770301" cy="1447545"/>
          </a:xfrm>
          <a:prstGeom prst="rect">
            <a:avLst/>
          </a:prstGeom>
        </p:spPr>
      </p:pic>
      <p:pic>
        <p:nvPicPr>
          <p:cNvPr id="24" name="Picture 23">
            <a:extLst>
              <a:ext uri="{FF2B5EF4-FFF2-40B4-BE49-F238E27FC236}">
                <a16:creationId xmlns:a16="http://schemas.microsoft.com/office/drawing/2014/main" id="{45862A04-5473-A011-9C13-3FE9F178E76B}"/>
              </a:ext>
            </a:extLst>
          </p:cNvPr>
          <p:cNvPicPr>
            <a:picLocks noChangeAspect="1"/>
          </p:cNvPicPr>
          <p:nvPr/>
        </p:nvPicPr>
        <p:blipFill>
          <a:blip r:embed="rId13"/>
          <a:stretch>
            <a:fillRect/>
          </a:stretch>
        </p:blipFill>
        <p:spPr>
          <a:xfrm>
            <a:off x="2765310" y="9127745"/>
            <a:ext cx="1203120" cy="1529514"/>
          </a:xfrm>
          <a:prstGeom prst="rect">
            <a:avLst/>
          </a:prstGeom>
        </p:spPr>
      </p:pic>
      <p:pic>
        <p:nvPicPr>
          <p:cNvPr id="29" name="Picture 28">
            <a:extLst>
              <a:ext uri="{FF2B5EF4-FFF2-40B4-BE49-F238E27FC236}">
                <a16:creationId xmlns:a16="http://schemas.microsoft.com/office/drawing/2014/main" id="{7BE2D6C4-215A-4E24-5816-BDF75688AF22}"/>
              </a:ext>
            </a:extLst>
          </p:cNvPr>
          <p:cNvPicPr>
            <a:picLocks noChangeAspect="1"/>
          </p:cNvPicPr>
          <p:nvPr/>
        </p:nvPicPr>
        <p:blipFill>
          <a:blip r:embed="rId14"/>
          <a:stretch>
            <a:fillRect/>
          </a:stretch>
        </p:blipFill>
        <p:spPr>
          <a:xfrm>
            <a:off x="2937825" y="14240529"/>
            <a:ext cx="2349621" cy="3092609"/>
          </a:xfrm>
          <a:prstGeom prst="rect">
            <a:avLst/>
          </a:prstGeom>
        </p:spPr>
      </p:pic>
      <p:sp>
        <p:nvSpPr>
          <p:cNvPr id="226" name="TextBox 225">
            <a:extLst>
              <a:ext uri="{FF2B5EF4-FFF2-40B4-BE49-F238E27FC236}">
                <a16:creationId xmlns:a16="http://schemas.microsoft.com/office/drawing/2014/main" id="{2F013FEC-5AD6-90F1-12FF-451B2BB3F6B1}"/>
              </a:ext>
            </a:extLst>
          </p:cNvPr>
          <p:cNvSpPr txBox="1"/>
          <p:nvPr/>
        </p:nvSpPr>
        <p:spPr>
          <a:xfrm>
            <a:off x="18322537" y="12715103"/>
            <a:ext cx="10327411" cy="6956380"/>
          </a:xfrm>
          <a:prstGeom prst="rect">
            <a:avLst/>
          </a:prstGeom>
          <a:solidFill>
            <a:schemeClr val="bg1"/>
          </a:solidFill>
          <a:ln>
            <a:solidFill>
              <a:srgbClr val="002060"/>
            </a:solidFill>
          </a:ln>
        </p:spPr>
        <p:txBody>
          <a:bodyPr wrap="square" rtlCol="0">
            <a:spAutoFit/>
          </a:bodyPr>
          <a:lstStyle/>
          <a:p>
            <a:pPr algn="r"/>
            <a:endParaRPr lang="en-GB" sz="3000" dirty="0">
              <a:latin typeface="Arial" panose="020B0604020202020204" pitchFamily="34" charset="0"/>
            </a:endParaRPr>
          </a:p>
        </p:txBody>
      </p:sp>
      <p:sp>
        <p:nvSpPr>
          <p:cNvPr id="227" name="Text Box 6">
            <a:extLst>
              <a:ext uri="{FF2B5EF4-FFF2-40B4-BE49-F238E27FC236}">
                <a16:creationId xmlns:a16="http://schemas.microsoft.com/office/drawing/2014/main" id="{A15B5832-1EED-AFC5-4005-0F566EBE5A0B}"/>
              </a:ext>
            </a:extLst>
          </p:cNvPr>
          <p:cNvSpPr txBox="1">
            <a:spLocks noChangeArrowheads="1"/>
          </p:cNvSpPr>
          <p:nvPr/>
        </p:nvSpPr>
        <p:spPr bwMode="auto">
          <a:xfrm>
            <a:off x="18879011" y="12880434"/>
            <a:ext cx="9132884" cy="678538"/>
          </a:xfrm>
          <a:prstGeom prst="roundRect">
            <a:avLst>
              <a:gd name="adj" fmla="val 49659"/>
            </a:avLst>
          </a:prstGeom>
          <a:solidFill>
            <a:srgbClr val="00A9CE"/>
          </a:solidFill>
          <a:ln>
            <a:noFill/>
          </a:ln>
          <a:effectLst/>
        </p:spPr>
        <p:txBody>
          <a:bodyPr wrap="none" anchor="ctr"/>
          <a:lstStyle>
            <a:defPPr>
              <a:defRPr lang="en-US"/>
            </a:defPPr>
            <a:lvl1pPr algn="ctr">
              <a:defRPr sz="4000" b="1">
                <a:solidFill>
                  <a:srgbClr val="FFFFFF"/>
                </a:solidFill>
                <a:latin typeface="Arial"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mn-lt"/>
                <a:ea typeface="ＭＳ Ｐゴシック" charset="0"/>
                <a:cs typeface="+mn-cs"/>
              </a:rPr>
              <a:t>METHOD</a:t>
            </a:r>
          </a:p>
        </p:txBody>
      </p:sp>
      <p:pic>
        <p:nvPicPr>
          <p:cNvPr id="228" name="Picture 227">
            <a:extLst>
              <a:ext uri="{FF2B5EF4-FFF2-40B4-BE49-F238E27FC236}">
                <a16:creationId xmlns:a16="http://schemas.microsoft.com/office/drawing/2014/main" id="{44B95B77-5849-1C76-0815-560089EF0A73}"/>
              </a:ext>
            </a:extLst>
          </p:cNvPr>
          <p:cNvPicPr>
            <a:picLocks noChangeAspect="1"/>
          </p:cNvPicPr>
          <p:nvPr/>
        </p:nvPicPr>
        <p:blipFill>
          <a:blip r:embed="rId15"/>
          <a:stretch>
            <a:fillRect/>
          </a:stretch>
        </p:blipFill>
        <p:spPr>
          <a:xfrm rot="770454">
            <a:off x="26795335" y="15152584"/>
            <a:ext cx="1234246" cy="2476195"/>
          </a:xfrm>
          <a:prstGeom prst="rect">
            <a:avLst/>
          </a:prstGeom>
        </p:spPr>
      </p:pic>
      <p:sp>
        <p:nvSpPr>
          <p:cNvPr id="229" name="TextBox 228">
            <a:extLst>
              <a:ext uri="{FF2B5EF4-FFF2-40B4-BE49-F238E27FC236}">
                <a16:creationId xmlns:a16="http://schemas.microsoft.com/office/drawing/2014/main" id="{5E6E5F9D-417A-2C46-6DD7-DEB07515E924}"/>
              </a:ext>
            </a:extLst>
          </p:cNvPr>
          <p:cNvSpPr txBox="1"/>
          <p:nvPr/>
        </p:nvSpPr>
        <p:spPr>
          <a:xfrm>
            <a:off x="2717744" y="19802160"/>
            <a:ext cx="15381388" cy="12384342"/>
          </a:xfrm>
          <a:prstGeom prst="rect">
            <a:avLst/>
          </a:prstGeom>
          <a:solidFill>
            <a:schemeClr val="bg1"/>
          </a:solidFill>
          <a:ln w="6350">
            <a:solidFill>
              <a:schemeClr val="tx1"/>
            </a:solidFill>
          </a:ln>
        </p:spPr>
        <p:txBody>
          <a:bodyPr wrap="square" rtlCol="0">
            <a:spAutoFit/>
          </a:bodyPr>
          <a:lstStyle/>
          <a:p>
            <a:endParaRPr lang="en-GB" dirty="0"/>
          </a:p>
        </p:txBody>
      </p:sp>
      <p:pic>
        <p:nvPicPr>
          <p:cNvPr id="231" name="Picture 230">
            <a:extLst>
              <a:ext uri="{FF2B5EF4-FFF2-40B4-BE49-F238E27FC236}">
                <a16:creationId xmlns:a16="http://schemas.microsoft.com/office/drawing/2014/main" id="{2A5F887C-4967-8511-AA8D-1F8435878812}"/>
              </a:ext>
            </a:extLst>
          </p:cNvPr>
          <p:cNvPicPr>
            <a:picLocks noChangeAspect="1"/>
          </p:cNvPicPr>
          <p:nvPr/>
        </p:nvPicPr>
        <p:blipFill>
          <a:blip r:embed="rId16"/>
          <a:stretch>
            <a:fillRect/>
          </a:stretch>
        </p:blipFill>
        <p:spPr>
          <a:xfrm>
            <a:off x="3116103" y="22253877"/>
            <a:ext cx="6236020" cy="3333921"/>
          </a:xfrm>
          <a:prstGeom prst="rect">
            <a:avLst/>
          </a:prstGeom>
        </p:spPr>
      </p:pic>
      <p:sp>
        <p:nvSpPr>
          <p:cNvPr id="234" name="TextBox 233">
            <a:extLst>
              <a:ext uri="{FF2B5EF4-FFF2-40B4-BE49-F238E27FC236}">
                <a16:creationId xmlns:a16="http://schemas.microsoft.com/office/drawing/2014/main" id="{57220293-1D9E-6534-5C90-62D664A51C1B}"/>
              </a:ext>
            </a:extLst>
          </p:cNvPr>
          <p:cNvSpPr txBox="1"/>
          <p:nvPr/>
        </p:nvSpPr>
        <p:spPr>
          <a:xfrm>
            <a:off x="2685461" y="25976677"/>
            <a:ext cx="8218506" cy="1754326"/>
          </a:xfrm>
          <a:prstGeom prst="rect">
            <a:avLst/>
          </a:prstGeom>
          <a:noFill/>
          <a:effectLst>
            <a:innerShdw blurRad="63500" dist="50800" dir="13500000">
              <a:prstClr val="black">
                <a:alpha val="50000"/>
              </a:prstClr>
            </a:innerShdw>
          </a:effectLst>
        </p:spPr>
        <p:txBody>
          <a:bodyPr wrap="square" rtlCol="0">
            <a:spAutoFit/>
          </a:bodyPr>
          <a:lstStyle/>
          <a:p>
            <a:pPr algn="ctr"/>
            <a:r>
              <a:rPr lang="en-GB" sz="3000" dirty="0"/>
              <a:t>For the first time</a:t>
            </a:r>
            <a:r>
              <a:rPr lang="en-GB" sz="3200" b="1" dirty="0"/>
              <a:t> </a:t>
            </a:r>
            <a:r>
              <a:rPr lang="en-GB" sz="4400" b="1" dirty="0">
                <a:solidFill>
                  <a:schemeClr val="bg2"/>
                </a:solidFill>
              </a:rPr>
              <a:t>25% </a:t>
            </a:r>
            <a:r>
              <a:rPr lang="en-GB" sz="3200" dirty="0">
                <a:solidFill>
                  <a:schemeClr val="bg2"/>
                </a:solidFill>
              </a:rPr>
              <a:t>of the vaccinations have been delivered by </a:t>
            </a:r>
            <a:r>
              <a:rPr lang="en-GB" sz="3200" b="1" dirty="0">
                <a:solidFill>
                  <a:schemeClr val="bg2"/>
                </a:solidFill>
              </a:rPr>
              <a:t>their Registered Pharmacy Technician</a:t>
            </a:r>
          </a:p>
        </p:txBody>
      </p:sp>
      <p:sp>
        <p:nvSpPr>
          <p:cNvPr id="235" name="Speech Bubble: Rectangle with Corners Rounded 234">
            <a:extLst>
              <a:ext uri="{FF2B5EF4-FFF2-40B4-BE49-F238E27FC236}">
                <a16:creationId xmlns:a16="http://schemas.microsoft.com/office/drawing/2014/main" id="{3571DFFD-0433-6BA5-8521-7BD64D009D96}"/>
              </a:ext>
            </a:extLst>
          </p:cNvPr>
          <p:cNvSpPr/>
          <p:nvPr/>
        </p:nvSpPr>
        <p:spPr>
          <a:xfrm>
            <a:off x="9952751" y="22231759"/>
            <a:ext cx="7764580" cy="3933207"/>
          </a:xfrm>
          <a:prstGeom prst="wedgeRoundRectCallout">
            <a:avLst>
              <a:gd name="adj1" fmla="val -17892"/>
              <a:gd name="adj2" fmla="val 63718"/>
              <a:gd name="adj3" fmla="val 16667"/>
            </a:avLst>
          </a:prstGeom>
          <a:solidFill>
            <a:schemeClr val="bg1"/>
          </a:solidFill>
          <a:ln>
            <a:solidFill>
              <a:schemeClr val="bg2"/>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236" name="TextBox 235">
            <a:extLst>
              <a:ext uri="{FF2B5EF4-FFF2-40B4-BE49-F238E27FC236}">
                <a16:creationId xmlns:a16="http://schemas.microsoft.com/office/drawing/2014/main" id="{25BCC17D-D9FE-AD6B-E684-8CCFC9967266}"/>
              </a:ext>
            </a:extLst>
          </p:cNvPr>
          <p:cNvSpPr txBox="1"/>
          <p:nvPr/>
        </p:nvSpPr>
        <p:spPr>
          <a:xfrm>
            <a:off x="12274332" y="22313953"/>
            <a:ext cx="5238672" cy="3785652"/>
          </a:xfrm>
          <a:prstGeom prst="borderCallout1">
            <a:avLst/>
          </a:prstGeom>
          <a:noFill/>
        </p:spPr>
        <p:txBody>
          <a:bodyPr wrap="square" rtlCol="0">
            <a:spAutoFit/>
          </a:bodyPr>
          <a:lstStyle/>
          <a:p>
            <a:r>
              <a:rPr lang="en-GB" sz="3000" dirty="0"/>
              <a:t>Ashwin Bhatt, superintendent pharmacist, said, “</a:t>
            </a:r>
            <a:r>
              <a:rPr lang="en-GB" sz="3000" b="1" i="1" dirty="0"/>
              <a:t>This change to the legislation means we can now utilise our clinical workforce fully and offer a more convenient and accessible service to our community.”</a:t>
            </a:r>
            <a:endParaRPr lang="en-GB" sz="2000" b="1" i="1" dirty="0"/>
          </a:p>
        </p:txBody>
      </p:sp>
      <p:pic>
        <p:nvPicPr>
          <p:cNvPr id="238" name="Picture 237">
            <a:extLst>
              <a:ext uri="{FF2B5EF4-FFF2-40B4-BE49-F238E27FC236}">
                <a16:creationId xmlns:a16="http://schemas.microsoft.com/office/drawing/2014/main" id="{1CEBD97D-8B44-4B58-D3D9-26BC5228EAB8}"/>
              </a:ext>
            </a:extLst>
          </p:cNvPr>
          <p:cNvPicPr>
            <a:picLocks noChangeAspect="1"/>
          </p:cNvPicPr>
          <p:nvPr/>
        </p:nvPicPr>
        <p:blipFill>
          <a:blip r:embed="rId17"/>
          <a:stretch>
            <a:fillRect/>
          </a:stretch>
        </p:blipFill>
        <p:spPr>
          <a:xfrm>
            <a:off x="1584107" y="3602670"/>
            <a:ext cx="4064270" cy="1660517"/>
          </a:xfrm>
          <a:prstGeom prst="rect">
            <a:avLst/>
          </a:prstGeom>
        </p:spPr>
      </p:pic>
      <p:pic>
        <p:nvPicPr>
          <p:cNvPr id="240" name="Picture 239">
            <a:extLst>
              <a:ext uri="{FF2B5EF4-FFF2-40B4-BE49-F238E27FC236}">
                <a16:creationId xmlns:a16="http://schemas.microsoft.com/office/drawing/2014/main" id="{FDC453DB-7BC4-B052-FBE8-A16AD40527AA}"/>
              </a:ext>
            </a:extLst>
          </p:cNvPr>
          <p:cNvPicPr>
            <a:picLocks noChangeAspect="1"/>
          </p:cNvPicPr>
          <p:nvPr/>
        </p:nvPicPr>
        <p:blipFill>
          <a:blip r:embed="rId18"/>
          <a:stretch>
            <a:fillRect/>
          </a:stretch>
        </p:blipFill>
        <p:spPr>
          <a:xfrm>
            <a:off x="10213146" y="22790361"/>
            <a:ext cx="1868551" cy="2394902"/>
          </a:xfrm>
          <a:prstGeom prst="rect">
            <a:avLst/>
          </a:prstGeom>
        </p:spPr>
      </p:pic>
      <p:sp>
        <p:nvSpPr>
          <p:cNvPr id="241" name="Rectangle 5">
            <a:extLst>
              <a:ext uri="{FF2B5EF4-FFF2-40B4-BE49-F238E27FC236}">
                <a16:creationId xmlns:a16="http://schemas.microsoft.com/office/drawing/2014/main" id="{14064D1E-8586-175B-4A78-2896D23B85D1}"/>
              </a:ext>
            </a:extLst>
          </p:cNvPr>
          <p:cNvSpPr>
            <a:spLocks noChangeArrowheads="1"/>
          </p:cNvSpPr>
          <p:nvPr/>
        </p:nvSpPr>
        <p:spPr bwMode="auto">
          <a:xfrm>
            <a:off x="0" y="0"/>
            <a:ext cx="302752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49" name="TextBox 248">
            <a:extLst>
              <a:ext uri="{FF2B5EF4-FFF2-40B4-BE49-F238E27FC236}">
                <a16:creationId xmlns:a16="http://schemas.microsoft.com/office/drawing/2014/main" id="{7B22E43D-550C-5DA5-D9EA-F9990AD3FB1D}"/>
              </a:ext>
            </a:extLst>
          </p:cNvPr>
          <p:cNvSpPr txBox="1"/>
          <p:nvPr/>
        </p:nvSpPr>
        <p:spPr>
          <a:xfrm>
            <a:off x="5217086" y="13927884"/>
            <a:ext cx="12856175" cy="5632311"/>
          </a:xfrm>
          <a:prstGeom prst="rect">
            <a:avLst/>
          </a:prstGeom>
          <a:noFill/>
        </p:spPr>
        <p:txBody>
          <a:bodyPr wrap="square" rtlCol="0">
            <a:spAutoFit/>
          </a:bodyPr>
          <a:lstStyle/>
          <a:p>
            <a:pPr marL="457200" indent="-457200">
              <a:buFont typeface="Arial" panose="020B0604020202020204" pitchFamily="34" charset="0"/>
              <a:buChar char="•"/>
            </a:pPr>
            <a:r>
              <a:rPr lang="en-GB" sz="3000" dirty="0"/>
              <a:t>Demonstrate the benefits of using the pharmacy workforce more resourcefully by using registered pharmacy technicians to vaccinate under PGDs and the difference this can make when delivering a clinical service.</a:t>
            </a:r>
          </a:p>
          <a:p>
            <a:pPr marL="457200" indent="-457200">
              <a:buFont typeface="Arial" panose="020B0604020202020204" pitchFamily="34" charset="0"/>
              <a:buChar char="•"/>
            </a:pPr>
            <a:r>
              <a:rPr lang="en-GB" sz="3000" dirty="0"/>
              <a:t>Provide insight and shared learning to pharmacy teams by sharing a best practice example via local, regional and national communication and engagement.</a:t>
            </a:r>
          </a:p>
          <a:p>
            <a:pPr marL="457200" indent="-457200">
              <a:buFont typeface="Arial" panose="020B0604020202020204" pitchFamily="34" charset="0"/>
              <a:buChar char="•"/>
            </a:pPr>
            <a:r>
              <a:rPr lang="en-GB" sz="3000" dirty="0"/>
              <a:t>To showcase from an operational perspective how to use the pharmacy workforce skills and expertise more fully to provide a more accessible and convenient service.</a:t>
            </a:r>
          </a:p>
          <a:p>
            <a:pPr marL="457200" indent="-457200">
              <a:buFont typeface="Arial" panose="020B0604020202020204" pitchFamily="34" charset="0"/>
              <a:buChar char="•"/>
            </a:pPr>
            <a:r>
              <a:rPr lang="en-GB" sz="3000" dirty="0"/>
              <a:t>Consider how realising the potential of the registered pharmacy technician workforce, will support the future ambitions of the NHS.</a:t>
            </a:r>
          </a:p>
        </p:txBody>
      </p:sp>
      <p:sp>
        <p:nvSpPr>
          <p:cNvPr id="250" name="TextBox 249">
            <a:extLst>
              <a:ext uri="{FF2B5EF4-FFF2-40B4-BE49-F238E27FC236}">
                <a16:creationId xmlns:a16="http://schemas.microsoft.com/office/drawing/2014/main" id="{C8B1A29A-E220-3372-28BE-2C5CC58058D5}"/>
              </a:ext>
            </a:extLst>
          </p:cNvPr>
          <p:cNvSpPr txBox="1"/>
          <p:nvPr/>
        </p:nvSpPr>
        <p:spPr>
          <a:xfrm>
            <a:off x="18632864" y="13919241"/>
            <a:ext cx="8600676" cy="5139869"/>
          </a:xfrm>
          <a:prstGeom prst="rect">
            <a:avLst/>
          </a:prstGeom>
          <a:noFill/>
        </p:spPr>
        <p:txBody>
          <a:bodyPr wrap="square" rtlCol="0">
            <a:spAutoFit/>
          </a:bodyPr>
          <a:lstStyle/>
          <a:p>
            <a:r>
              <a:rPr lang="en-GB" sz="3000" dirty="0"/>
              <a:t>Rainbow pharmacy decided to take advantage of the 2024 legislative change to transform their delivery approach to the autumn/winter 2024/25 Flu and COVID-19 seasonal vaccination programmes.</a:t>
            </a:r>
          </a:p>
          <a:p>
            <a:endParaRPr lang="en-GB" sz="3000" dirty="0"/>
          </a:p>
          <a:p>
            <a:endParaRPr lang="en-GB" sz="3000" dirty="0"/>
          </a:p>
          <a:p>
            <a:r>
              <a:rPr lang="en-GB" sz="3000" dirty="0"/>
              <a:t>Vaccination events were recorded by total number, also vaccinator and compared with the </a:t>
            </a:r>
          </a:p>
          <a:p>
            <a:r>
              <a:rPr lang="en-GB" sz="3000" dirty="0"/>
              <a:t>previous year’s activity. </a:t>
            </a:r>
          </a:p>
          <a:p>
            <a:endParaRPr lang="en-GB" sz="2800" dirty="0"/>
          </a:p>
        </p:txBody>
      </p:sp>
      <p:pic>
        <p:nvPicPr>
          <p:cNvPr id="251" name="Picture 250">
            <a:extLst>
              <a:ext uri="{FF2B5EF4-FFF2-40B4-BE49-F238E27FC236}">
                <a16:creationId xmlns:a16="http://schemas.microsoft.com/office/drawing/2014/main" id="{7F082177-E4B2-2C99-84BE-216A3E15A5A0}"/>
              </a:ext>
            </a:extLst>
          </p:cNvPr>
          <p:cNvPicPr>
            <a:picLocks noChangeAspect="1"/>
          </p:cNvPicPr>
          <p:nvPr/>
        </p:nvPicPr>
        <p:blipFill>
          <a:blip r:embed="rId19"/>
          <a:stretch>
            <a:fillRect/>
          </a:stretch>
        </p:blipFill>
        <p:spPr>
          <a:xfrm>
            <a:off x="4721961" y="19951357"/>
            <a:ext cx="12040644" cy="1072989"/>
          </a:xfrm>
          <a:prstGeom prst="rect">
            <a:avLst/>
          </a:prstGeom>
        </p:spPr>
      </p:pic>
      <p:sp>
        <p:nvSpPr>
          <p:cNvPr id="252" name="Speech Bubble: Rectangle with Corners Rounded 251">
            <a:extLst>
              <a:ext uri="{FF2B5EF4-FFF2-40B4-BE49-F238E27FC236}">
                <a16:creationId xmlns:a16="http://schemas.microsoft.com/office/drawing/2014/main" id="{AF6E757C-D2E7-BE0C-9DA4-65E7F755FE11}"/>
              </a:ext>
            </a:extLst>
          </p:cNvPr>
          <p:cNvSpPr/>
          <p:nvPr/>
        </p:nvSpPr>
        <p:spPr>
          <a:xfrm>
            <a:off x="3157427" y="27986126"/>
            <a:ext cx="9030903" cy="3489795"/>
          </a:xfrm>
          <a:prstGeom prst="wedgeRoundRect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6" name="Picture 245">
            <a:extLst>
              <a:ext uri="{FF2B5EF4-FFF2-40B4-BE49-F238E27FC236}">
                <a16:creationId xmlns:a16="http://schemas.microsoft.com/office/drawing/2014/main" id="{CA99BAEA-CF51-8738-6A2E-0B2370593537}"/>
              </a:ext>
            </a:extLst>
          </p:cNvPr>
          <p:cNvPicPr>
            <a:picLocks noChangeAspect="1"/>
          </p:cNvPicPr>
          <p:nvPr/>
        </p:nvPicPr>
        <p:blipFill>
          <a:blip r:embed="rId20"/>
          <a:stretch>
            <a:fillRect/>
          </a:stretch>
        </p:blipFill>
        <p:spPr>
          <a:xfrm>
            <a:off x="3366870" y="28212420"/>
            <a:ext cx="8487300" cy="2917501"/>
          </a:xfrm>
          <a:prstGeom prst="rect">
            <a:avLst/>
          </a:prstGeom>
        </p:spPr>
      </p:pic>
      <p:sp>
        <p:nvSpPr>
          <p:cNvPr id="255" name="TextBox 254">
            <a:extLst>
              <a:ext uri="{FF2B5EF4-FFF2-40B4-BE49-F238E27FC236}">
                <a16:creationId xmlns:a16="http://schemas.microsoft.com/office/drawing/2014/main" id="{CCDDA0BD-97CA-EF93-62CB-59AA5D316991}"/>
              </a:ext>
            </a:extLst>
          </p:cNvPr>
          <p:cNvSpPr txBox="1"/>
          <p:nvPr/>
        </p:nvSpPr>
        <p:spPr>
          <a:xfrm>
            <a:off x="12424165" y="27806392"/>
            <a:ext cx="5439132" cy="3785652"/>
          </a:xfrm>
          <a:prstGeom prst="rect">
            <a:avLst/>
          </a:prstGeom>
          <a:noFill/>
        </p:spPr>
        <p:txBody>
          <a:bodyPr wrap="square" rtlCol="0">
            <a:spAutoFit/>
          </a:bodyPr>
          <a:lstStyle/>
          <a:p>
            <a:r>
              <a:rPr lang="en-GB" sz="3000" dirty="0"/>
              <a:t>Local, regional and national communication and engagement showcased this model on Pharmacy Technician Day with Chief Pharmaceutical Officer for England David Webb</a:t>
            </a:r>
          </a:p>
          <a:p>
            <a:r>
              <a:rPr lang="en-GB" sz="3000" dirty="0"/>
              <a:t>posting on social media.</a:t>
            </a:r>
          </a:p>
        </p:txBody>
      </p:sp>
      <p:pic>
        <p:nvPicPr>
          <p:cNvPr id="35" name="Picture 34">
            <a:extLst>
              <a:ext uri="{FF2B5EF4-FFF2-40B4-BE49-F238E27FC236}">
                <a16:creationId xmlns:a16="http://schemas.microsoft.com/office/drawing/2014/main" id="{312ECAD4-808E-8627-420F-22A4834B9452}"/>
              </a:ext>
            </a:extLst>
          </p:cNvPr>
          <p:cNvPicPr>
            <a:picLocks noChangeAspect="1"/>
          </p:cNvPicPr>
          <p:nvPr/>
        </p:nvPicPr>
        <p:blipFill>
          <a:blip r:embed="rId21"/>
          <a:stretch>
            <a:fillRect/>
          </a:stretch>
        </p:blipFill>
        <p:spPr>
          <a:xfrm>
            <a:off x="3157427" y="33374129"/>
            <a:ext cx="4331300" cy="3065996"/>
          </a:xfrm>
          <a:prstGeom prst="rect">
            <a:avLst/>
          </a:prstGeom>
        </p:spPr>
      </p:pic>
      <p:sp>
        <p:nvSpPr>
          <p:cNvPr id="36" name="TextBox 35">
            <a:extLst>
              <a:ext uri="{FF2B5EF4-FFF2-40B4-BE49-F238E27FC236}">
                <a16:creationId xmlns:a16="http://schemas.microsoft.com/office/drawing/2014/main" id="{2D440C6E-FAEF-3602-8C8C-13BFD546D13E}"/>
              </a:ext>
            </a:extLst>
          </p:cNvPr>
          <p:cNvSpPr txBox="1"/>
          <p:nvPr/>
        </p:nvSpPr>
        <p:spPr>
          <a:xfrm>
            <a:off x="7606944" y="33094867"/>
            <a:ext cx="10256353" cy="3785652"/>
          </a:xfrm>
          <a:prstGeom prst="rect">
            <a:avLst/>
          </a:prstGeom>
          <a:noFill/>
        </p:spPr>
        <p:txBody>
          <a:bodyPr wrap="square" rtlCol="0">
            <a:spAutoFit/>
          </a:bodyPr>
          <a:lstStyle/>
          <a:p>
            <a:r>
              <a:rPr lang="en-GB" sz="3000" dirty="0"/>
              <a:t>This poster provides an example of how registered pharmacy technicians can benefit pharmacy teams and the population by utilising their skills and expertise. </a:t>
            </a:r>
          </a:p>
          <a:p>
            <a:endParaRPr lang="en-GB" sz="3000" dirty="0"/>
          </a:p>
          <a:p>
            <a:r>
              <a:rPr lang="en-GB" sz="3000" dirty="0">
                <a:effectLst/>
                <a:latin typeface="Arial" panose="020B0604020202020204" pitchFamily="34" charset="0"/>
                <a:ea typeface="Aptos" panose="020B0004020202020204" pitchFamily="34" charset="0"/>
              </a:rPr>
              <a:t>🌈 </a:t>
            </a:r>
            <a:r>
              <a:rPr lang="en-GB" sz="3000" dirty="0"/>
              <a:t>Rainbow pharmacy was able to offer more vaccinations (by cohort) than previous years, enabling access to vaccinations to be at a time and place convenient to the community, in a setting they know and trust. </a:t>
            </a:r>
          </a:p>
        </p:txBody>
      </p:sp>
      <p:sp>
        <p:nvSpPr>
          <p:cNvPr id="37" name="Text Box 6">
            <a:extLst>
              <a:ext uri="{FF2B5EF4-FFF2-40B4-BE49-F238E27FC236}">
                <a16:creationId xmlns:a16="http://schemas.microsoft.com/office/drawing/2014/main" id="{3B0299C5-4798-8E90-F94A-7BBCCF1A1BD4}"/>
              </a:ext>
            </a:extLst>
          </p:cNvPr>
          <p:cNvSpPr txBox="1">
            <a:spLocks noChangeArrowheads="1"/>
          </p:cNvSpPr>
          <p:nvPr/>
        </p:nvSpPr>
        <p:spPr bwMode="auto">
          <a:xfrm>
            <a:off x="19699051" y="31616158"/>
            <a:ext cx="7346327" cy="701675"/>
          </a:xfrm>
          <a:prstGeom prst="roundRect">
            <a:avLst>
              <a:gd name="adj" fmla="val 49659"/>
            </a:avLst>
          </a:prstGeom>
          <a:solidFill>
            <a:srgbClr val="00A9CE"/>
          </a:solidFill>
          <a:ln>
            <a:noFill/>
          </a:ln>
          <a:effectLst/>
        </p:spPr>
        <p:txBody>
          <a:bodyPr wrap="none" anchor="ctr"/>
          <a:lstStyle>
            <a:defPPr>
              <a:defRPr lang="en-US"/>
            </a:defPPr>
            <a:lvl1pPr algn="ctr">
              <a:defRPr sz="4000" b="1">
                <a:solidFill>
                  <a:srgbClr val="FFFFFF"/>
                </a:solidFill>
                <a:latin typeface="Arial"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mn-lt"/>
                <a:ea typeface="ＭＳ Ｐゴシック" charset="0"/>
                <a:cs typeface="+mn-cs"/>
              </a:rPr>
              <a:t>Benefits</a:t>
            </a:r>
          </a:p>
        </p:txBody>
      </p:sp>
      <p:sp>
        <p:nvSpPr>
          <p:cNvPr id="46" name="Speech Bubble: Rectangle with Corners Rounded 45">
            <a:extLst>
              <a:ext uri="{FF2B5EF4-FFF2-40B4-BE49-F238E27FC236}">
                <a16:creationId xmlns:a16="http://schemas.microsoft.com/office/drawing/2014/main" id="{4DCB4539-F28D-945D-DB10-0CAECB71E7CF}"/>
              </a:ext>
            </a:extLst>
          </p:cNvPr>
          <p:cNvSpPr/>
          <p:nvPr/>
        </p:nvSpPr>
        <p:spPr>
          <a:xfrm>
            <a:off x="18487801" y="37180569"/>
            <a:ext cx="10080676" cy="3711582"/>
          </a:xfrm>
          <a:prstGeom prst="wedgeRoundRect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TextBox 46">
            <a:extLst>
              <a:ext uri="{FF2B5EF4-FFF2-40B4-BE49-F238E27FC236}">
                <a16:creationId xmlns:a16="http://schemas.microsoft.com/office/drawing/2014/main" id="{2C6930BC-0B7F-4044-53B4-19C5F44A1578}"/>
              </a:ext>
            </a:extLst>
          </p:cNvPr>
          <p:cNvSpPr txBox="1"/>
          <p:nvPr/>
        </p:nvSpPr>
        <p:spPr>
          <a:xfrm>
            <a:off x="20167349" y="37299790"/>
            <a:ext cx="8524125" cy="1477328"/>
          </a:xfrm>
          <a:prstGeom prst="rect">
            <a:avLst/>
          </a:prstGeom>
          <a:noFill/>
        </p:spPr>
        <p:txBody>
          <a:bodyPr wrap="square" rtlCol="0">
            <a:spAutoFit/>
          </a:bodyPr>
          <a:lstStyle/>
          <a:p>
            <a:pPr algn="ctr"/>
            <a:r>
              <a:rPr lang="en-GB" sz="3000" dirty="0"/>
              <a:t>Sharon Lucas registered pharmacy technician added </a:t>
            </a:r>
            <a:r>
              <a:rPr lang="en-GB" sz="3000" b="1" i="1" dirty="0"/>
              <a:t>“she felt proud to deliver this clinical service”</a:t>
            </a:r>
            <a:endParaRPr lang="en-GB" b="1" i="1" dirty="0"/>
          </a:p>
        </p:txBody>
      </p:sp>
      <p:pic>
        <p:nvPicPr>
          <p:cNvPr id="49" name="Picture 48">
            <a:extLst>
              <a:ext uri="{FF2B5EF4-FFF2-40B4-BE49-F238E27FC236}">
                <a16:creationId xmlns:a16="http://schemas.microsoft.com/office/drawing/2014/main" id="{9CDAE189-59E3-B885-D5B4-8B51D4CBF91A}"/>
              </a:ext>
            </a:extLst>
          </p:cNvPr>
          <p:cNvPicPr>
            <a:picLocks noChangeAspect="1"/>
          </p:cNvPicPr>
          <p:nvPr/>
        </p:nvPicPr>
        <p:blipFill>
          <a:blip r:embed="rId22"/>
          <a:stretch>
            <a:fillRect/>
          </a:stretch>
        </p:blipFill>
        <p:spPr>
          <a:xfrm flipH="1">
            <a:off x="18674519" y="38038454"/>
            <a:ext cx="1283215" cy="2337059"/>
          </a:xfrm>
          <a:prstGeom prst="rect">
            <a:avLst/>
          </a:prstGeom>
        </p:spPr>
      </p:pic>
      <p:sp>
        <p:nvSpPr>
          <p:cNvPr id="51" name="TextBox 50">
            <a:extLst>
              <a:ext uri="{FF2B5EF4-FFF2-40B4-BE49-F238E27FC236}">
                <a16:creationId xmlns:a16="http://schemas.microsoft.com/office/drawing/2014/main" id="{C954FC86-2872-ABB6-25E6-23A3FA8CD885}"/>
              </a:ext>
            </a:extLst>
          </p:cNvPr>
          <p:cNvSpPr txBox="1"/>
          <p:nvPr/>
        </p:nvSpPr>
        <p:spPr>
          <a:xfrm>
            <a:off x="18487801" y="32471588"/>
            <a:ext cx="10204827" cy="4708981"/>
          </a:xfrm>
          <a:prstGeom prst="rect">
            <a:avLst/>
          </a:prstGeom>
          <a:noFill/>
        </p:spPr>
        <p:txBody>
          <a:bodyPr wrap="square" rtlCol="0">
            <a:spAutoFit/>
          </a:bodyPr>
          <a:lstStyle/>
          <a:p>
            <a:r>
              <a:rPr lang="en-GB" sz="3000" dirty="0"/>
              <a:t>Sharon now plays a more active role in direct patient care, which has helped free up the pharmacist’s time to focus on delivering enhanced clinical services. This shift has improved overall workflow efficiency and enabled the wider team to better utilise their skills and expertise, ultimately allowing patients to access more clinical services in a timely manner. Sharon’s role as a pharmacy technician at 🌈 Rainbow Pharmacy has continued to grow, contributing to her increased job satisfaction and supporting her career development.</a:t>
            </a:r>
          </a:p>
        </p:txBody>
      </p:sp>
      <p:sp>
        <p:nvSpPr>
          <p:cNvPr id="52" name="TextBox 51">
            <a:extLst>
              <a:ext uri="{FF2B5EF4-FFF2-40B4-BE49-F238E27FC236}">
                <a16:creationId xmlns:a16="http://schemas.microsoft.com/office/drawing/2014/main" id="{CDA7B33F-BE2C-D2E2-7763-0D6BC0DBC8BD}"/>
              </a:ext>
            </a:extLst>
          </p:cNvPr>
          <p:cNvSpPr txBox="1"/>
          <p:nvPr/>
        </p:nvSpPr>
        <p:spPr>
          <a:xfrm>
            <a:off x="20190247" y="38151959"/>
            <a:ext cx="8099061" cy="2862322"/>
          </a:xfrm>
          <a:prstGeom prst="rect">
            <a:avLst/>
          </a:prstGeom>
          <a:noFill/>
        </p:spPr>
        <p:txBody>
          <a:bodyPr wrap="square" rtlCol="0">
            <a:spAutoFit/>
          </a:bodyPr>
          <a:lstStyle/>
          <a:p>
            <a:br>
              <a:rPr lang="en-GB" sz="3000" dirty="0"/>
            </a:br>
            <a:r>
              <a:rPr lang="en-GB" sz="3000" dirty="0"/>
              <a:t>“</a:t>
            </a:r>
            <a:r>
              <a:rPr lang="en-GB" sz="3000" b="1" i="1" dirty="0"/>
              <a:t>people have been really enthusiastic about their vaccines this year, they like being vaccinated by someone they know and trust and speak to regularly to makes such a difference</a:t>
            </a:r>
            <a:r>
              <a:rPr lang="en-GB" sz="3000" b="1" dirty="0"/>
              <a:t>”</a:t>
            </a:r>
          </a:p>
        </p:txBody>
      </p:sp>
      <p:pic>
        <p:nvPicPr>
          <p:cNvPr id="53" name="Picture 52">
            <a:extLst>
              <a:ext uri="{FF2B5EF4-FFF2-40B4-BE49-F238E27FC236}">
                <a16:creationId xmlns:a16="http://schemas.microsoft.com/office/drawing/2014/main" id="{A1FED20D-9F31-D7F5-F500-B55CA47300AE}"/>
              </a:ext>
            </a:extLst>
          </p:cNvPr>
          <p:cNvPicPr>
            <a:picLocks noChangeAspect="1"/>
          </p:cNvPicPr>
          <p:nvPr/>
        </p:nvPicPr>
        <p:blipFill>
          <a:blip r:embed="rId23"/>
          <a:stretch>
            <a:fillRect/>
          </a:stretch>
        </p:blipFill>
        <p:spPr>
          <a:xfrm>
            <a:off x="22154026" y="9885383"/>
            <a:ext cx="969348" cy="859611"/>
          </a:xfrm>
          <a:prstGeom prst="rect">
            <a:avLst/>
          </a:prstGeom>
        </p:spPr>
      </p:pic>
      <p:sp>
        <p:nvSpPr>
          <p:cNvPr id="3" name="TextBox 2">
            <a:extLst>
              <a:ext uri="{FF2B5EF4-FFF2-40B4-BE49-F238E27FC236}">
                <a16:creationId xmlns:a16="http://schemas.microsoft.com/office/drawing/2014/main" id="{B29EF2D7-3033-D717-C369-3065DD4C8129}"/>
              </a:ext>
            </a:extLst>
          </p:cNvPr>
          <p:cNvSpPr txBox="1"/>
          <p:nvPr/>
        </p:nvSpPr>
        <p:spPr>
          <a:xfrm>
            <a:off x="18334967" y="30562795"/>
            <a:ext cx="10327412" cy="523220"/>
          </a:xfrm>
          <a:prstGeom prst="rect">
            <a:avLst/>
          </a:prstGeom>
          <a:solidFill>
            <a:schemeClr val="bg1"/>
          </a:solidFill>
        </p:spPr>
        <p:txBody>
          <a:bodyPr wrap="square" rtlCol="0">
            <a:spAutoFit/>
          </a:bodyPr>
          <a:lstStyle/>
          <a:p>
            <a:r>
              <a:rPr lang="en-GB" sz="2800" dirty="0"/>
              <a:t>Figure 1 Sharon Lucas and Sarah Cavanagh </a:t>
            </a:r>
          </a:p>
        </p:txBody>
      </p:sp>
      <p:sp>
        <p:nvSpPr>
          <p:cNvPr id="10" name="TextBox 9">
            <a:extLst>
              <a:ext uri="{FF2B5EF4-FFF2-40B4-BE49-F238E27FC236}">
                <a16:creationId xmlns:a16="http://schemas.microsoft.com/office/drawing/2014/main" id="{C1F7A827-8E2F-6622-5054-C98F450750BC}"/>
              </a:ext>
            </a:extLst>
          </p:cNvPr>
          <p:cNvSpPr txBox="1"/>
          <p:nvPr/>
        </p:nvSpPr>
        <p:spPr>
          <a:xfrm>
            <a:off x="2685461" y="20782821"/>
            <a:ext cx="15311031" cy="1323439"/>
          </a:xfrm>
          <a:prstGeom prst="rect">
            <a:avLst/>
          </a:prstGeom>
          <a:noFill/>
        </p:spPr>
        <p:txBody>
          <a:bodyPr wrap="square" rtlCol="0">
            <a:spAutoFit/>
          </a:bodyPr>
          <a:lstStyle/>
          <a:p>
            <a:pPr algn="ctr"/>
            <a:r>
              <a:rPr lang="en-GB" sz="3000" dirty="0"/>
              <a:t>Between Sep 2024 and 31 Jan 2025 🌈 Rainbow pharmacy </a:t>
            </a:r>
            <a:r>
              <a:rPr lang="en-GB" sz="3000" dirty="0">
                <a:solidFill>
                  <a:schemeClr val="bg2"/>
                </a:solidFill>
                <a:effectLst>
                  <a:innerShdw blurRad="63500" dist="50800" dir="16200000">
                    <a:prstClr val="black">
                      <a:alpha val="50000"/>
                    </a:prstClr>
                  </a:innerShdw>
                </a:effectLst>
              </a:rPr>
              <a:t>delivered </a:t>
            </a:r>
            <a:r>
              <a:rPr lang="en-GB" sz="4000" b="1" dirty="0">
                <a:solidFill>
                  <a:schemeClr val="bg2"/>
                </a:solidFill>
                <a:effectLst>
                  <a:innerShdw blurRad="63500" dist="50800" dir="16200000">
                    <a:prstClr val="black">
                      <a:alpha val="50000"/>
                    </a:prstClr>
                  </a:innerShdw>
                </a:effectLst>
              </a:rPr>
              <a:t>1,858 </a:t>
            </a:r>
            <a:r>
              <a:rPr lang="en-GB" sz="3200" dirty="0">
                <a:solidFill>
                  <a:schemeClr val="bg2"/>
                </a:solidFill>
                <a:effectLst>
                  <a:innerShdw blurRad="63500" dist="50800" dir="16200000">
                    <a:prstClr val="black">
                      <a:alpha val="50000"/>
                    </a:prstClr>
                  </a:innerShdw>
                </a:effectLst>
              </a:rPr>
              <a:t>COVID-19,</a:t>
            </a:r>
            <a:r>
              <a:rPr lang="en-GB" sz="3200" b="1" dirty="0">
                <a:solidFill>
                  <a:schemeClr val="bg2"/>
                </a:solidFill>
                <a:effectLst>
                  <a:innerShdw blurRad="63500" dist="50800" dir="16200000">
                    <a:prstClr val="black">
                      <a:alpha val="50000"/>
                    </a:prstClr>
                  </a:innerShdw>
                </a:effectLst>
              </a:rPr>
              <a:t> </a:t>
            </a:r>
            <a:r>
              <a:rPr lang="en-GB" sz="4000" b="1" dirty="0">
                <a:solidFill>
                  <a:schemeClr val="bg2"/>
                </a:solidFill>
                <a:effectLst>
                  <a:innerShdw blurRad="63500" dist="50800" dir="16200000">
                    <a:prstClr val="black">
                      <a:alpha val="50000"/>
                    </a:prstClr>
                  </a:innerShdw>
                </a:effectLst>
              </a:rPr>
              <a:t>1,751 </a:t>
            </a:r>
            <a:r>
              <a:rPr lang="en-GB" sz="3200" dirty="0">
                <a:solidFill>
                  <a:schemeClr val="bg2"/>
                </a:solidFill>
                <a:effectLst>
                  <a:innerShdw blurRad="63500" dist="50800" dir="16200000">
                    <a:prstClr val="black">
                      <a:alpha val="50000"/>
                    </a:prstClr>
                  </a:innerShdw>
                </a:effectLst>
              </a:rPr>
              <a:t>Flu </a:t>
            </a:r>
            <a:r>
              <a:rPr lang="en-GB" sz="3000" dirty="0">
                <a:solidFill>
                  <a:schemeClr val="bg2"/>
                </a:solidFill>
                <a:effectLst>
                  <a:innerShdw blurRad="63500" dist="50800" dir="16200000">
                    <a:prstClr val="black">
                      <a:alpha val="50000"/>
                    </a:prstClr>
                  </a:innerShdw>
                </a:effectLst>
              </a:rPr>
              <a:t>and</a:t>
            </a:r>
            <a:r>
              <a:rPr lang="en-GB" sz="4000" dirty="0">
                <a:solidFill>
                  <a:schemeClr val="bg2"/>
                </a:solidFill>
                <a:effectLst>
                  <a:innerShdw blurRad="63500" dist="50800" dir="16200000">
                    <a:prstClr val="black">
                      <a:alpha val="50000"/>
                    </a:prstClr>
                  </a:innerShdw>
                </a:effectLst>
              </a:rPr>
              <a:t> </a:t>
            </a:r>
            <a:r>
              <a:rPr lang="en-GB" sz="4000" b="1" dirty="0">
                <a:solidFill>
                  <a:schemeClr val="bg2"/>
                </a:solidFill>
                <a:effectLst>
                  <a:innerShdw blurRad="63500" dist="50800" dir="16200000">
                    <a:prstClr val="black">
                      <a:alpha val="50000"/>
                    </a:prstClr>
                  </a:innerShdw>
                </a:effectLst>
              </a:rPr>
              <a:t>133 </a:t>
            </a:r>
            <a:r>
              <a:rPr lang="en-GB" sz="3200" dirty="0">
                <a:solidFill>
                  <a:schemeClr val="bg2"/>
                </a:solidFill>
                <a:effectLst>
                  <a:innerShdw blurRad="63500" dist="50800" dir="16200000">
                    <a:prstClr val="black">
                      <a:alpha val="50000"/>
                    </a:prstClr>
                  </a:innerShdw>
                </a:effectLst>
              </a:rPr>
              <a:t>RSV vaccines. </a:t>
            </a:r>
          </a:p>
        </p:txBody>
      </p:sp>
      <p:cxnSp>
        <p:nvCxnSpPr>
          <p:cNvPr id="21" name="Straight Connector 20">
            <a:extLst>
              <a:ext uri="{FF2B5EF4-FFF2-40B4-BE49-F238E27FC236}">
                <a16:creationId xmlns:a16="http://schemas.microsoft.com/office/drawing/2014/main" id="{0763F3E9-7412-AFCF-16BB-8622C4C713E8}"/>
              </a:ext>
            </a:extLst>
          </p:cNvPr>
          <p:cNvCxnSpPr>
            <a:cxnSpLocks/>
          </p:cNvCxnSpPr>
          <p:nvPr/>
        </p:nvCxnSpPr>
        <p:spPr>
          <a:xfrm flipH="1" flipV="1">
            <a:off x="4018375" y="23316970"/>
            <a:ext cx="2074517" cy="2122630"/>
          </a:xfrm>
          <a:prstGeom prst="line">
            <a:avLst/>
          </a:prstGeom>
          <a:ln w="158750"/>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F07DCD3A-F4E5-2089-3866-30AB06069E99}"/>
              </a:ext>
            </a:extLst>
          </p:cNvPr>
          <p:cNvSpPr txBox="1"/>
          <p:nvPr/>
        </p:nvSpPr>
        <p:spPr>
          <a:xfrm>
            <a:off x="3477148" y="24426809"/>
            <a:ext cx="1739938" cy="769441"/>
          </a:xfrm>
          <a:prstGeom prst="rect">
            <a:avLst/>
          </a:prstGeom>
          <a:noFill/>
        </p:spPr>
        <p:txBody>
          <a:bodyPr wrap="square" rtlCol="0">
            <a:spAutoFit/>
          </a:bodyPr>
          <a:lstStyle/>
          <a:p>
            <a:r>
              <a:rPr lang="en-GB" sz="4400" b="1" dirty="0"/>
              <a:t>25%</a:t>
            </a:r>
          </a:p>
        </p:txBody>
      </p:sp>
    </p:spTree>
    <p:extLst>
      <p:ext uri="{BB962C8B-B14F-4D97-AF65-F5344CB8AC3E}">
        <p14:creationId xmlns:p14="http://schemas.microsoft.com/office/powerpoint/2010/main" val="71442386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9D1998EBA741F4BA649D7DC2832D2AB" ma:contentTypeVersion="21" ma:contentTypeDescription="Create a new document." ma:contentTypeScope="" ma:versionID="bb274b382d1674c731b0299b31f37cce">
  <xsd:schema xmlns:xsd="http://www.w3.org/2001/XMLSchema" xmlns:xs="http://www.w3.org/2001/XMLSchema" xmlns:p="http://schemas.microsoft.com/office/2006/metadata/properties" xmlns:ns2="c39ebc83-19ce-4413-80de-35b4a237df47" xmlns:ns3="55c7dfe8-31bc-4f6c-ad0b-9168b291de96" targetNamespace="http://schemas.microsoft.com/office/2006/metadata/properties" ma:root="true" ma:fieldsID="b9015125ec22bda33ca26c60c4ff9862" ns2:_="" ns3:_="">
    <xsd:import namespace="c39ebc83-19ce-4413-80de-35b4a237df47"/>
    <xsd:import namespace="55c7dfe8-31bc-4f6c-ad0b-9168b291de96"/>
    <xsd:element name="properties">
      <xsd:complexType>
        <xsd:sequence>
          <xsd:element name="documentManagement">
            <xsd:complexType>
              <xsd:all>
                <xsd:element ref="ns2:Date" minOccurs="0"/>
                <xsd:element ref="ns2:Review_x0020_Date" minOccurs="0"/>
                <xsd:element ref="ns2:_Flow_SignoffStatus" minOccurs="0"/>
                <xsd:element ref="ns2:PutintopresentationforJuly" minOccurs="0"/>
                <xsd:element ref="ns2:MediaServiceMetadata" minOccurs="0"/>
                <xsd:element ref="ns2:MediaServiceFastMetadata" minOccurs="0"/>
                <xsd:element ref="ns2:MediaServiceSearchProperties" minOccurs="0"/>
                <xsd:element ref="ns2:MediaServiceObjectDetectorVersions" minOccurs="0"/>
                <xsd:element ref="ns3:_ip_UnifiedCompliancePolicyProperties" minOccurs="0"/>
                <xsd:element ref="ns3:_ip_UnifiedCompliancePolicyUIAction"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9ebc83-19ce-4413-80de-35b4a237df47" elementFormDefault="qualified">
    <xsd:import namespace="http://schemas.microsoft.com/office/2006/documentManagement/types"/>
    <xsd:import namespace="http://schemas.microsoft.com/office/infopath/2007/PartnerControls"/>
    <xsd:element name="Date" ma:index="5" nillable="true" ma:displayName="Comments" ma:internalName="Date" ma:readOnly="false">
      <xsd:simpleType>
        <xsd:restriction base="dms:Note">
          <xsd:maxLength value="255"/>
        </xsd:restriction>
      </xsd:simpleType>
    </xsd:element>
    <xsd:element name="Review_x0020_Date" ma:index="6" nillable="true" ma:displayName="Review date" ma:indexed="true" ma:internalName="Review_x0020_Date" ma:readOnly="false">
      <xsd:simpleType>
        <xsd:restriction base="dms:Text"/>
      </xsd:simpleType>
    </xsd:element>
    <xsd:element name="_Flow_SignoffStatus" ma:index="7" nillable="true" ma:displayName="Sign-off status" ma:internalName="Sign_x002d_off_x0020_status" ma:readOnly="false">
      <xsd:simpleType>
        <xsd:restriction base="dms:Text"/>
      </xsd:simpleType>
    </xsd:element>
    <xsd:element name="PutintopresentationforJuly" ma:index="8" nillable="true" ma:displayName="Put into presentation for July" ma:internalName="PutintopresentationforJuly" ma:readOnly="false">
      <xsd:simpleType>
        <xsd:restriction base="dms:Text">
          <xsd:maxLength value="255"/>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description="" ma:hidden="true" ma:indexed="true" ma:internalName="MediaServiceDateTake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Location" ma:index="25" nillable="true" ma:displayName="Location" ma:description="" ma:indexed="true" ma:internalName="MediaServiceLocation" ma:readOnly="true">
      <xsd:simpleType>
        <xsd:restriction base="dms:Text"/>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5c7dfe8-31bc-4f6c-ad0b-9168b291de96"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internalName="_ip_UnifiedCompliancePolicyProperties" ma:readOnly="false">
      <xsd:simpleType>
        <xsd:restriction base="dms:Note"/>
      </xsd:simpleType>
    </xsd:element>
    <xsd:element name="_ip_UnifiedCompliancePolicyUIAction" ma:index="17" nillable="true" ma:displayName="Unified Compliance Policy UI Action" ma:hidden="true" ma:internalName="_ip_UnifiedCompliancePolicyUIAction" ma:readOnly="false">
      <xsd:simpleType>
        <xsd:restriction base="dms:Text"/>
      </xsd:simpleType>
    </xsd:element>
    <xsd:element name="TaxCatchAll" ma:index="20" nillable="true" ma:displayName="Taxonomy Catch All Column" ma:hidden="true" ma:list="{324b647e-e80c-402e-836e-676fde03420e}" ma:internalName="TaxCatchAll" ma:showField="CatchAllData" ma:web="55c7dfe8-31bc-4f6c-ad0b-9168b291de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tintopresentationforJuly xmlns="c39ebc83-19ce-4413-80de-35b4a237df47" xsi:nil="true"/>
    <Review_x0020_Date xmlns="c39ebc83-19ce-4413-80de-35b4a237df47" xsi:nil="true"/>
    <_ip_UnifiedCompliancePolicyUIAction xmlns="55c7dfe8-31bc-4f6c-ad0b-9168b291de96" xsi:nil="true"/>
    <_Flow_SignoffStatus xmlns="c39ebc83-19ce-4413-80de-35b4a237df47" xsi:nil="true"/>
    <lcf76f155ced4ddcb4097134ff3c332f xmlns="c39ebc83-19ce-4413-80de-35b4a237df47">
      <Terms xmlns="http://schemas.microsoft.com/office/infopath/2007/PartnerControls"/>
    </lcf76f155ced4ddcb4097134ff3c332f>
    <_ip_UnifiedCompliancePolicyProperties xmlns="55c7dfe8-31bc-4f6c-ad0b-9168b291de96" xsi:nil="true"/>
    <Date xmlns="c39ebc83-19ce-4413-80de-35b4a237df47" xsi:nil="true"/>
    <TaxCatchAll xmlns="55c7dfe8-31bc-4f6c-ad0b-9168b291de96" xsi:nil="true"/>
  </documentManagement>
</p:properties>
</file>

<file path=customXml/itemProps1.xml><?xml version="1.0" encoding="utf-8"?>
<ds:datastoreItem xmlns:ds="http://schemas.openxmlformats.org/officeDocument/2006/customXml" ds:itemID="{D9E5574A-F291-4BBA-AA49-C392364AE99F}">
  <ds:schemaRefs>
    <ds:schemaRef ds:uri="http://schemas.microsoft.com/sharepoint/v3/contenttype/forms"/>
  </ds:schemaRefs>
</ds:datastoreItem>
</file>

<file path=customXml/itemProps2.xml><?xml version="1.0" encoding="utf-8"?>
<ds:datastoreItem xmlns:ds="http://schemas.openxmlformats.org/officeDocument/2006/customXml" ds:itemID="{3BCC30FA-C3BB-4E8B-9F8E-F915226223C7}">
  <ds:schemaRefs>
    <ds:schemaRef ds:uri="55c7dfe8-31bc-4f6c-ad0b-9168b291de96"/>
    <ds:schemaRef ds:uri="c39ebc83-19ce-4413-80de-35b4a237df4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A8B2622-4BAF-44E8-8D0C-F55C9E0717D9}">
  <ds:schemaRefs>
    <ds:schemaRef ds:uri="55c7dfe8-31bc-4f6c-ad0b-9168b291de96"/>
    <ds:schemaRef ds:uri="c39ebc83-19ce-4413-80de-35b4a237df4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0</TotalTime>
  <Words>741</Words>
  <Application>Microsoft Office PowerPoint</Application>
  <PresentationFormat>Custom</PresentationFormat>
  <Paragraphs>46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Arial</vt:lpstr>
      <vt:lpstr>Calibri</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Sonia Garner</dc:creator>
  <cp:lastModifiedBy>Myra Battle</cp:lastModifiedBy>
  <cp:revision>5</cp:revision>
  <cp:lastPrinted>2025-04-30T13:56:05Z</cp:lastPrinted>
  <dcterms:created xsi:type="dcterms:W3CDTF">2017-04-26T10:49:11Z</dcterms:created>
  <dcterms:modified xsi:type="dcterms:W3CDTF">2025-09-03T10:47:08Z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0x010100A9D1998EBA741F4BA649D7DC2832D2AB</vt:lpwstr>
  </property>
  <property fmtid="{D5CDD505-2E9C-101B-9397-08002B2CF9AE}" pid="3" name="MediaServiceImageTags">
    <vt:lpwstr/>
  </property>
</Properties>
</file>